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0" r:id="rId2"/>
    <p:sldId id="275" r:id="rId3"/>
    <p:sldId id="343" r:id="rId4"/>
    <p:sldId id="280" r:id="rId5"/>
    <p:sldId id="290" r:id="rId6"/>
    <p:sldId id="292" r:id="rId7"/>
    <p:sldId id="296" r:id="rId8"/>
    <p:sldId id="345" r:id="rId9"/>
    <p:sldId id="347" r:id="rId10"/>
    <p:sldId id="348" r:id="rId11"/>
    <p:sldId id="351" r:id="rId12"/>
    <p:sldId id="295" r:id="rId13"/>
    <p:sldId id="352" r:id="rId14"/>
    <p:sldId id="353" r:id="rId15"/>
    <p:sldId id="302" r:id="rId16"/>
    <p:sldId id="303" r:id="rId17"/>
    <p:sldId id="354" r:id="rId18"/>
    <p:sldId id="355" r:id="rId19"/>
    <p:sldId id="356" r:id="rId20"/>
    <p:sldId id="357" r:id="rId21"/>
    <p:sldId id="358" r:id="rId22"/>
    <p:sldId id="368" r:id="rId23"/>
    <p:sldId id="359" r:id="rId24"/>
    <p:sldId id="360" r:id="rId25"/>
    <p:sldId id="361" r:id="rId26"/>
    <p:sldId id="364" r:id="rId27"/>
    <p:sldId id="362" r:id="rId28"/>
    <p:sldId id="365" r:id="rId29"/>
    <p:sldId id="366" r:id="rId30"/>
    <p:sldId id="367" r:id="rId31"/>
    <p:sldId id="369" r:id="rId32"/>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00"/>
    <a:srgbClr val="000066"/>
    <a:srgbClr val="00CC00"/>
    <a:srgbClr val="CC0066"/>
    <a:srgbClr val="0000CC"/>
    <a:srgbClr val="FF66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وان 6"/>
          <p:cNvSpPr>
            <a:spLocks noGrp="1"/>
          </p:cNvSpPr>
          <p:nvPr>
            <p:ph type="title"/>
          </p:nvPr>
        </p:nvSpPr>
        <p:spPr/>
        <p:txBody>
          <a:bodyPr rtlCol="0"/>
          <a:lstStyle>
            <a:extLst/>
          </a:lstStyle>
          <a:p>
            <a:r>
              <a:rPr lang="ar-SA" smtClean="0"/>
              <a:t>انقر لتحرير نمط العنوان الرئيسي</a:t>
            </a:r>
            <a:endParaRPr lang="en-US"/>
          </a:p>
        </p:txBody>
      </p:sp>
      <p:sp>
        <p:nvSpPr>
          <p:cNvPr id="4" name="عنصر نائب للتاريخ 9"/>
          <p:cNvSpPr>
            <a:spLocks noGrp="1"/>
          </p:cNvSpPr>
          <p:nvPr>
            <p:ph type="dt" sz="half" idx="10"/>
          </p:nvPr>
        </p:nvSpPr>
        <p:spPr/>
        <p:txBody>
          <a:bodyPr/>
          <a:lstStyle>
            <a:lvl1pPr>
              <a:defRPr/>
            </a:lvl1pPr>
          </a:lstStyle>
          <a:p>
            <a:pPr>
              <a:defRPr/>
            </a:pPr>
            <a:fld id="{CC7C4977-1E7A-47AF-B75E-A9C5C26095B1}" type="datetimeFigureOut">
              <a:rPr lang="ar-SA"/>
              <a:pPr>
                <a:defRPr/>
              </a:pPr>
              <a:t>26/07/1441</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6BC40A4B-7167-408D-A71E-FC80CD606E9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127374B6-8C57-42FC-99AF-EA28624EA6C2}" type="datetimeFigureOut">
              <a:rPr lang="ar-SA"/>
              <a:pPr>
                <a:defRPr/>
              </a:pPr>
              <a:t>26/07/1441</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F18ED09B-C8F4-481E-AC04-A1F4F2E57F17}"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481138"/>
            <a:ext cx="8229600" cy="4525962"/>
          </a:xfrm>
        </p:spPr>
        <p:txBody>
          <a:bodyPr/>
          <a:lstStyle/>
          <a:p>
            <a:pPr lvl="0"/>
            <a:endParaRPr lang="en-US" noProof="0"/>
          </a:p>
        </p:txBody>
      </p:sp>
      <p:sp>
        <p:nvSpPr>
          <p:cNvPr id="4" name="عنصر نائب للتاريخ 9"/>
          <p:cNvSpPr>
            <a:spLocks noGrp="1"/>
          </p:cNvSpPr>
          <p:nvPr>
            <p:ph type="dt" sz="half" idx="10"/>
          </p:nvPr>
        </p:nvSpPr>
        <p:spPr/>
        <p:txBody>
          <a:bodyPr/>
          <a:lstStyle>
            <a:lvl1pPr>
              <a:defRPr/>
            </a:lvl1pPr>
          </a:lstStyle>
          <a:p>
            <a:pPr>
              <a:defRPr/>
            </a:pPr>
            <a:fld id="{9D990E7F-52C4-404F-91D4-A61541671DBB}" type="datetimeFigureOut">
              <a:rPr lang="ar-SA"/>
              <a:pPr>
                <a:defRPr/>
              </a:pPr>
              <a:t>26/07/1441</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C6F80287-C0AB-481F-8E1D-EBAC821E42B6}"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4" name="شارة رتبة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5" name="شارة رتبة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2" name="عنوان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extLst/>
          </a:lstStyle>
          <a:p>
            <a:pPr>
              <a:defRPr/>
            </a:pPr>
            <a:fld id="{FD32670A-F241-4376-9C7A-6777AE80A7EF}" type="datetimeFigureOut">
              <a:rPr lang="ar-SA"/>
              <a:pPr>
                <a:defRPr/>
              </a:pPr>
              <a:t>26/07/1441</a:t>
            </a:fld>
            <a:endParaRPr lang="ar-SA"/>
          </a:p>
        </p:txBody>
      </p:sp>
      <p:sp>
        <p:nvSpPr>
          <p:cNvPr id="7" name="عنصر نائب للتذييل 4"/>
          <p:cNvSpPr>
            <a:spLocks noGrp="1"/>
          </p:cNvSpPr>
          <p:nvPr>
            <p:ph type="ftr" sz="quarter" idx="11"/>
          </p:nvPr>
        </p:nvSpPr>
        <p:spPr/>
        <p:txBody>
          <a:bodyPr/>
          <a:lstStyle>
            <a:lvl1pPr>
              <a:defRPr/>
            </a:lvl1pPr>
            <a:extLst/>
          </a:lstStyle>
          <a:p>
            <a:pPr>
              <a:defRPr/>
            </a:pPr>
            <a:endParaRPr lang="ar-SA"/>
          </a:p>
        </p:txBody>
      </p:sp>
      <p:sp>
        <p:nvSpPr>
          <p:cNvPr id="8" name="عنصر نائب لرقم الشريحة 5"/>
          <p:cNvSpPr>
            <a:spLocks noGrp="1"/>
          </p:cNvSpPr>
          <p:nvPr>
            <p:ph type="sldNum" sz="quarter" idx="12"/>
          </p:nvPr>
        </p:nvSpPr>
        <p:spPr/>
        <p:txBody>
          <a:bodyPr/>
          <a:lstStyle>
            <a:lvl1pPr>
              <a:defRPr/>
            </a:lvl1pPr>
            <a:extLst/>
          </a:lstStyle>
          <a:p>
            <a:pPr>
              <a:defRPr/>
            </a:pPr>
            <a:fld id="{C7352193-551E-42FD-86DA-1DA1C69FD182}"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وان 7"/>
          <p:cNvSpPr>
            <a:spLocks noGrp="1"/>
          </p:cNvSpPr>
          <p:nvPr>
            <p:ph type="title"/>
          </p:nvPr>
        </p:nvSpPr>
        <p:spPr/>
        <p:txBody>
          <a:bodyPr rtlCol="0"/>
          <a:lstStyle>
            <a:extLst/>
          </a:lstStyle>
          <a:p>
            <a:r>
              <a:rPr lang="ar-SA" smtClean="0"/>
              <a:t>انقر لتحرير نمط العنوان الرئيسي</a:t>
            </a:r>
            <a:endParaRPr lang="en-US"/>
          </a:p>
        </p:txBody>
      </p:sp>
      <p:sp>
        <p:nvSpPr>
          <p:cNvPr id="5" name="عنصر نائب للتاريخ 4"/>
          <p:cNvSpPr>
            <a:spLocks noGrp="1"/>
          </p:cNvSpPr>
          <p:nvPr>
            <p:ph type="dt" sz="half" idx="10"/>
          </p:nvPr>
        </p:nvSpPr>
        <p:spPr/>
        <p:txBody>
          <a:bodyPr/>
          <a:lstStyle>
            <a:lvl1pPr>
              <a:defRPr/>
            </a:lvl1pPr>
            <a:extLst/>
          </a:lstStyle>
          <a:p>
            <a:pPr>
              <a:defRPr/>
            </a:pPr>
            <a:fld id="{01F6C72A-FB7E-4DEC-8F12-15BD8CEEE68E}" type="datetimeFigureOut">
              <a:rPr lang="ar-SA"/>
              <a:pPr>
                <a:defRPr/>
              </a:pPr>
              <a:t>26/07/1441</a:t>
            </a:fld>
            <a:endParaRPr lang="ar-SA"/>
          </a:p>
        </p:txBody>
      </p:sp>
      <p:sp>
        <p:nvSpPr>
          <p:cNvPr id="6" name="عنصر نائب للتذييل 5"/>
          <p:cNvSpPr>
            <a:spLocks noGrp="1"/>
          </p:cNvSpPr>
          <p:nvPr>
            <p:ph type="ftr" sz="quarter" idx="11"/>
          </p:nvPr>
        </p:nvSpPr>
        <p:spPr/>
        <p:txBody>
          <a:bodyPr/>
          <a:lstStyle>
            <a:lvl1pPr>
              <a:defRPr/>
            </a:lvl1pPr>
            <a:extLst/>
          </a:lstStyle>
          <a:p>
            <a:pPr>
              <a:defRPr/>
            </a:pPr>
            <a:endParaRPr lang="ar-SA"/>
          </a:p>
        </p:txBody>
      </p:sp>
      <p:sp>
        <p:nvSpPr>
          <p:cNvPr id="7" name="عنصر نائب لرقم الشريحة 6"/>
          <p:cNvSpPr>
            <a:spLocks noGrp="1"/>
          </p:cNvSpPr>
          <p:nvPr>
            <p:ph type="sldNum" sz="quarter" idx="12"/>
          </p:nvPr>
        </p:nvSpPr>
        <p:spPr/>
        <p:txBody>
          <a:bodyPr/>
          <a:lstStyle>
            <a:lvl1pPr>
              <a:defRPr/>
            </a:lvl1pPr>
            <a:extLst/>
          </a:lstStyle>
          <a:p>
            <a:pPr>
              <a:defRPr/>
            </a:pPr>
            <a:fld id="{A2A20ED9-FF03-40A8-8F99-CB327832C4D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extLst/>
          </a:lstStyle>
          <a:p>
            <a:pPr>
              <a:defRPr/>
            </a:pPr>
            <a:fld id="{42A13F0D-F478-4C6A-AC02-C43E5C200578}" type="datetimeFigureOut">
              <a:rPr lang="ar-SA"/>
              <a:pPr>
                <a:defRPr/>
              </a:pPr>
              <a:t>26/07/1441</a:t>
            </a:fld>
            <a:endParaRPr lang="ar-SA"/>
          </a:p>
        </p:txBody>
      </p:sp>
      <p:sp>
        <p:nvSpPr>
          <p:cNvPr id="8" name="عنصر نائب للتذييل 7"/>
          <p:cNvSpPr>
            <a:spLocks noGrp="1"/>
          </p:cNvSpPr>
          <p:nvPr>
            <p:ph type="ftr" sz="quarter" idx="11"/>
          </p:nvPr>
        </p:nvSpPr>
        <p:spPr/>
        <p:txBody>
          <a:bodyPr/>
          <a:lstStyle>
            <a:lvl1pPr>
              <a:defRPr/>
            </a:lvl1pPr>
            <a:extLst/>
          </a:lstStyle>
          <a:p>
            <a:pPr>
              <a:defRPr/>
            </a:pPr>
            <a:endParaRPr lang="ar-SA"/>
          </a:p>
        </p:txBody>
      </p:sp>
      <p:sp>
        <p:nvSpPr>
          <p:cNvPr id="9" name="عنصر نائب لرقم الشريحة 8"/>
          <p:cNvSpPr>
            <a:spLocks noGrp="1"/>
          </p:cNvSpPr>
          <p:nvPr>
            <p:ph type="sldNum" sz="quarter" idx="12"/>
          </p:nvPr>
        </p:nvSpPr>
        <p:spPr/>
        <p:txBody>
          <a:bodyPr/>
          <a:lstStyle>
            <a:lvl1pPr>
              <a:defRPr/>
            </a:lvl1pPr>
            <a:extLst/>
          </a:lstStyle>
          <a:p>
            <a:pPr>
              <a:defRPr/>
            </a:pPr>
            <a:fld id="{D86CFFCF-D02E-410F-A0AC-90E8D457B413}"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6" name="عنوان 5"/>
          <p:cNvSpPr>
            <a:spLocks noGrp="1"/>
          </p:cNvSpPr>
          <p:nvPr>
            <p:ph type="title"/>
          </p:nvPr>
        </p:nvSpPr>
        <p:spPr/>
        <p:txBody>
          <a:bodyPr rtlCol="0"/>
          <a:lstStyle>
            <a:extLst/>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lvl1pPr>
              <a:defRPr/>
            </a:lvl1pPr>
            <a:extLst/>
          </a:lstStyle>
          <a:p>
            <a:pPr>
              <a:defRPr/>
            </a:pPr>
            <a:fld id="{EB9A2B56-D3F9-4335-8ADD-AFEAE9109200}" type="datetimeFigureOut">
              <a:rPr lang="ar-SA"/>
              <a:pPr>
                <a:defRPr/>
              </a:pPr>
              <a:t>26/07/1441</a:t>
            </a:fld>
            <a:endParaRPr lang="ar-SA"/>
          </a:p>
        </p:txBody>
      </p:sp>
      <p:sp>
        <p:nvSpPr>
          <p:cNvPr id="4" name="عنصر نائب للتذييل 3"/>
          <p:cNvSpPr>
            <a:spLocks noGrp="1"/>
          </p:cNvSpPr>
          <p:nvPr>
            <p:ph type="ftr" sz="quarter" idx="11"/>
          </p:nvPr>
        </p:nvSpPr>
        <p:spPr/>
        <p:txBody>
          <a:bodyPr/>
          <a:lstStyle>
            <a:lvl1pPr>
              <a:defRPr/>
            </a:lvl1pPr>
            <a:extLst/>
          </a:lstStyle>
          <a:p>
            <a:pPr>
              <a:defRPr/>
            </a:pPr>
            <a:endParaRPr lang="ar-SA"/>
          </a:p>
        </p:txBody>
      </p:sp>
      <p:sp>
        <p:nvSpPr>
          <p:cNvPr id="5" name="عنصر نائب لرقم الشريحة 4"/>
          <p:cNvSpPr>
            <a:spLocks noGrp="1"/>
          </p:cNvSpPr>
          <p:nvPr>
            <p:ph type="sldNum" sz="quarter" idx="12"/>
          </p:nvPr>
        </p:nvSpPr>
        <p:spPr/>
        <p:txBody>
          <a:bodyPr/>
          <a:lstStyle>
            <a:lvl1pPr>
              <a:defRPr/>
            </a:lvl1pPr>
            <a:extLst/>
          </a:lstStyle>
          <a:p>
            <a:pPr>
              <a:defRPr/>
            </a:pPr>
            <a:fld id="{EC4C3554-B324-4DC9-BF5D-9E25D3433DE7}"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E9ED0B5A-06E3-494A-AECC-93F535330EA7}" type="datetimeFigureOut">
              <a:rPr lang="ar-SA"/>
              <a:pPr>
                <a:defRPr/>
              </a:pPr>
              <a:t>26/07/1441</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F873BF8E-0D75-4290-8F0E-E9820929D89B}"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extLst/>
          </a:lstStyle>
          <a:p>
            <a:pPr>
              <a:defRPr/>
            </a:pPr>
            <a:fld id="{EC8D2D15-F192-4F12-B66B-911FAD803A79}" type="datetimeFigureOut">
              <a:rPr lang="ar-SA"/>
              <a:pPr>
                <a:defRPr/>
              </a:pPr>
              <a:t>26/07/1441</a:t>
            </a:fld>
            <a:endParaRPr lang="ar-SA"/>
          </a:p>
        </p:txBody>
      </p:sp>
      <p:sp>
        <p:nvSpPr>
          <p:cNvPr id="6" name="عنصر نائب للتذييل 5"/>
          <p:cNvSpPr>
            <a:spLocks noGrp="1"/>
          </p:cNvSpPr>
          <p:nvPr>
            <p:ph type="ftr" sz="quarter" idx="11"/>
          </p:nvPr>
        </p:nvSpPr>
        <p:spPr/>
        <p:txBody>
          <a:bodyPr/>
          <a:lstStyle>
            <a:lvl1pPr>
              <a:defRPr/>
            </a:lvl1pPr>
            <a:extLst/>
          </a:lstStyle>
          <a:p>
            <a:pPr>
              <a:defRPr/>
            </a:pPr>
            <a:endParaRPr lang="ar-SA"/>
          </a:p>
        </p:txBody>
      </p:sp>
      <p:sp>
        <p:nvSpPr>
          <p:cNvPr id="7" name="عنصر نائب لرقم الشريحة 6"/>
          <p:cNvSpPr>
            <a:spLocks noGrp="1"/>
          </p:cNvSpPr>
          <p:nvPr>
            <p:ph type="sldNum" sz="quarter" idx="12"/>
          </p:nvPr>
        </p:nvSpPr>
        <p:spPr/>
        <p:txBody>
          <a:bodyPr/>
          <a:lstStyle>
            <a:lvl1pPr>
              <a:defRPr/>
            </a:lvl1pPr>
            <a:extLst/>
          </a:lstStyle>
          <a:p>
            <a:pPr>
              <a:defRPr/>
            </a:pPr>
            <a:fld id="{78976351-C1DE-4921-BC2A-F73668A6B4FB}"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5" name="شكل حر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a:latin typeface="+mn-lt"/>
              <a:cs typeface="+mn-cs"/>
            </a:endParaRPr>
          </a:p>
        </p:txBody>
      </p:sp>
      <p:sp>
        <p:nvSpPr>
          <p:cNvPr id="6" name="شكل حر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a:latin typeface="+mn-lt"/>
              <a:cs typeface="+mn-cs"/>
            </a:endParaRPr>
          </a:p>
        </p:txBody>
      </p:sp>
      <p:sp>
        <p:nvSpPr>
          <p:cNvPr id="7" name="مثلث قائم الزاوية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a:p>
        </p:txBody>
      </p:sp>
      <p:cxnSp>
        <p:nvCxnSpPr>
          <p:cNvPr id="8"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شارة رتبة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10" name="شارة رتبة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a:p>
        </p:txBody>
      </p:sp>
      <p:sp>
        <p:nvSpPr>
          <p:cNvPr id="4" name="عنصر نائب للنص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ar-SA" noProof="0" smtClean="0"/>
              <a:t>انقر فوق الرمز لإضافة صورة</a:t>
            </a:r>
            <a:endParaRPr lang="en-US" noProof="0" dirty="0"/>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ar-SA" smtClean="0"/>
              <a:t>انقر لتحرير نمط العنوان الرئيسي</a:t>
            </a:r>
            <a:endParaRPr lang="en-US"/>
          </a:p>
        </p:txBody>
      </p:sp>
      <p:sp>
        <p:nvSpPr>
          <p:cNvPr id="11" name="عنصر نائب للتاريخ 4"/>
          <p:cNvSpPr>
            <a:spLocks noGrp="1"/>
          </p:cNvSpPr>
          <p:nvPr>
            <p:ph type="dt" sz="half" idx="10"/>
          </p:nvPr>
        </p:nvSpPr>
        <p:spPr/>
        <p:txBody>
          <a:bodyPr/>
          <a:lstStyle>
            <a:lvl1pPr>
              <a:defRPr>
                <a:solidFill>
                  <a:schemeClr val="tx1"/>
                </a:solidFill>
              </a:defRPr>
            </a:lvl1pPr>
            <a:extLst/>
          </a:lstStyle>
          <a:p>
            <a:pPr>
              <a:defRPr/>
            </a:pPr>
            <a:fld id="{20D1A9B3-2EA6-41AE-AEFC-322322E60DF5}" type="datetimeFigureOut">
              <a:rPr lang="ar-SA"/>
              <a:pPr>
                <a:defRPr/>
              </a:pPr>
              <a:t>26/07/1441</a:t>
            </a:fld>
            <a:endParaRPr lang="ar-SA"/>
          </a:p>
        </p:txBody>
      </p:sp>
      <p:sp>
        <p:nvSpPr>
          <p:cNvPr id="12" name="عنصر نائب للتذييل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عنصر نائب لرقم الشريحة 6"/>
          <p:cNvSpPr>
            <a:spLocks noGrp="1"/>
          </p:cNvSpPr>
          <p:nvPr>
            <p:ph type="sldNum" sz="quarter" idx="12"/>
          </p:nvPr>
        </p:nvSpPr>
        <p:spPr/>
        <p:txBody>
          <a:bodyPr/>
          <a:lstStyle>
            <a:lvl1pPr>
              <a:defRPr>
                <a:solidFill>
                  <a:schemeClr val="tx1"/>
                </a:solidFill>
              </a:defRPr>
            </a:lvl1pPr>
            <a:extLst/>
          </a:lstStyle>
          <a:p>
            <a:pPr>
              <a:defRPr/>
            </a:pPr>
            <a:fld id="{6EE8EAFD-5BE6-4C88-961A-D2A0A26E6950}"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643673EF-1119-489E-9491-BBBEC5B9262D}" type="datetimeFigureOut">
              <a:rPr lang="ar-SA"/>
              <a:pPr>
                <a:defRPr/>
              </a:pPr>
              <a:t>26/07/1441</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7CE06721-1F40-4598-AC35-92EA608D0152}"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a:latin typeface="+mn-lt"/>
              <a:cs typeface="+mn-cs"/>
            </a:endParaRPr>
          </a:p>
        </p:txBody>
      </p:sp>
      <p:sp>
        <p:nvSpPr>
          <p:cNvPr id="12" name="شكل حر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a:latin typeface="+mn-lt"/>
              <a:cs typeface="+mn-cs"/>
            </a:endParaRPr>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2057" name="عنصر نائب للنص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 name="عنصر نائب للتاريخ 9"/>
          <p:cNvSpPr>
            <a:spLocks noGrp="1"/>
          </p:cNvSpPr>
          <p:nvPr>
            <p:ph type="dt" sz="half" idx="2"/>
          </p:nvPr>
        </p:nvSpPr>
        <p:spPr>
          <a:xfrm>
            <a:off x="6727825" y="6408738"/>
            <a:ext cx="1919288" cy="365125"/>
          </a:xfrm>
          <a:prstGeom prst="rect">
            <a:avLst/>
          </a:prstGeom>
        </p:spPr>
        <p:txBody>
          <a:bodyPr vert="horz" anchor="b"/>
          <a:lstStyle>
            <a:lvl1pPr algn="l" rtl="1" eaLnBrk="1" fontAlgn="auto" latinLnBrk="0" hangingPunct="1">
              <a:spcBef>
                <a:spcPts val="0"/>
              </a:spcBef>
              <a:spcAft>
                <a:spcPts val="0"/>
              </a:spcAft>
              <a:defRPr kumimoji="0" sz="1000">
                <a:solidFill>
                  <a:schemeClr val="tx1"/>
                </a:solidFill>
                <a:latin typeface="+mn-lt"/>
                <a:cs typeface="+mn-cs"/>
              </a:defRPr>
            </a:lvl1pPr>
            <a:extLst/>
          </a:lstStyle>
          <a:p>
            <a:pPr>
              <a:defRPr/>
            </a:pPr>
            <a:fld id="{2044823D-B726-4E91-9C76-E897B12F69DA}" type="datetimeFigureOut">
              <a:rPr lang="ar-SA"/>
              <a:pPr>
                <a:defRPr/>
              </a:pPr>
              <a:t>26/07/1441</a:t>
            </a:fld>
            <a:endParaRPr lang="ar-SA"/>
          </a:p>
        </p:txBody>
      </p:sp>
      <p:sp>
        <p:nvSpPr>
          <p:cNvPr id="22" name="عنصر نائب للتذييل 21"/>
          <p:cNvSpPr>
            <a:spLocks noGrp="1"/>
          </p:cNvSpPr>
          <p:nvPr>
            <p:ph type="ftr" sz="quarter" idx="3"/>
          </p:nvPr>
        </p:nvSpPr>
        <p:spPr>
          <a:xfrm>
            <a:off x="4379913" y="6408738"/>
            <a:ext cx="2351087" cy="365125"/>
          </a:xfrm>
          <a:prstGeom prst="rect">
            <a:avLst/>
          </a:prstGeom>
        </p:spPr>
        <p:txBody>
          <a:bodyPr vert="horz" anchor="b"/>
          <a:lstStyle>
            <a:lvl1pPr algn="r" rtl="1"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عنصر نائب لرقم الشريحة 17"/>
          <p:cNvSpPr>
            <a:spLocks noGrp="1"/>
          </p:cNvSpPr>
          <p:nvPr>
            <p:ph type="sldNum" sz="quarter" idx="4"/>
          </p:nvPr>
        </p:nvSpPr>
        <p:spPr>
          <a:xfrm>
            <a:off x="8647113" y="6408738"/>
            <a:ext cx="366712" cy="365125"/>
          </a:xfrm>
          <a:prstGeom prst="rect">
            <a:avLst/>
          </a:prstGeom>
        </p:spPr>
        <p:txBody>
          <a:bodyPr vert="horz" anchor="b"/>
          <a:lstStyle>
            <a:lvl1pPr algn="r" rtl="1" eaLnBrk="1" fontAlgn="auto" latinLnBrk="0" hangingPunct="1">
              <a:spcBef>
                <a:spcPts val="0"/>
              </a:spcBef>
              <a:spcAft>
                <a:spcPts val="0"/>
              </a:spcAft>
              <a:defRPr kumimoji="0" sz="1000" b="0">
                <a:solidFill>
                  <a:schemeClr val="tx1"/>
                </a:solidFill>
                <a:latin typeface="+mn-lt"/>
                <a:cs typeface="+mn-cs"/>
              </a:defRPr>
            </a:lvl1pPr>
            <a:extLst/>
          </a:lstStyle>
          <a:p>
            <a:pPr>
              <a:defRPr/>
            </a:pPr>
            <a:fld id="{0B742D34-14B4-47F5-B5FF-76D969F27C99}"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14" r:id="rId1"/>
    <p:sldLayoutId id="2147483719" r:id="rId2"/>
    <p:sldLayoutId id="2147483720" r:id="rId3"/>
    <p:sldLayoutId id="2147483721" r:id="rId4"/>
    <p:sldLayoutId id="2147483722" r:id="rId5"/>
    <p:sldLayoutId id="2147483715" r:id="rId6"/>
    <p:sldLayoutId id="2147483723" r:id="rId7"/>
    <p:sldLayoutId id="2147483724" r:id="rId8"/>
    <p:sldLayoutId id="2147483716" r:id="rId9"/>
    <p:sldLayoutId id="2147483717" r:id="rId10"/>
    <p:sldLayoutId id="2147483718"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pitchFamily="34" charset="0"/>
        </a:defRPr>
      </a:lvl2pPr>
      <a:lvl3pPr algn="l" rtl="1" eaLnBrk="0" fontAlgn="base" hangingPunct="0">
        <a:spcBef>
          <a:spcPct val="0"/>
        </a:spcBef>
        <a:spcAft>
          <a:spcPct val="0"/>
        </a:spcAft>
        <a:defRPr sz="4100" b="1">
          <a:solidFill>
            <a:schemeClr val="tx2"/>
          </a:solidFill>
          <a:latin typeface="Lucida Sans Unicode" pitchFamily="34" charset="0"/>
          <a:cs typeface="Arial" pitchFamily="34" charset="0"/>
        </a:defRPr>
      </a:lvl3pPr>
      <a:lvl4pPr algn="l" rtl="1" eaLnBrk="0" fontAlgn="base" hangingPunct="0">
        <a:spcBef>
          <a:spcPct val="0"/>
        </a:spcBef>
        <a:spcAft>
          <a:spcPct val="0"/>
        </a:spcAft>
        <a:defRPr sz="4100" b="1">
          <a:solidFill>
            <a:schemeClr val="tx2"/>
          </a:solidFill>
          <a:latin typeface="Lucida Sans Unicode" pitchFamily="34" charset="0"/>
          <a:cs typeface="Arial" pitchFamily="34" charset="0"/>
        </a:defRPr>
      </a:lvl4pPr>
      <a:lvl5pPr algn="l" rtl="1" eaLnBrk="0" fontAlgn="base" hangingPunct="0">
        <a:spcBef>
          <a:spcPct val="0"/>
        </a:spcBef>
        <a:spcAft>
          <a:spcPct val="0"/>
        </a:spcAft>
        <a:defRPr sz="4100" b="1">
          <a:solidFill>
            <a:schemeClr val="tx2"/>
          </a:solidFill>
          <a:latin typeface="Lucida Sans Unicode" pitchFamily="34" charset="0"/>
          <a:cs typeface="Arial" pitchFamily="34" charset="0"/>
        </a:defRPr>
      </a:lvl5pPr>
      <a:lvl6pPr marL="457200" algn="l" rtl="1" fontAlgn="base">
        <a:spcBef>
          <a:spcPct val="0"/>
        </a:spcBef>
        <a:spcAft>
          <a:spcPct val="0"/>
        </a:spcAft>
        <a:defRPr sz="4100" b="1">
          <a:solidFill>
            <a:schemeClr val="tx2"/>
          </a:solidFill>
          <a:latin typeface="Lucida Sans Unicode" pitchFamily="34" charset="0"/>
          <a:cs typeface="Arial" pitchFamily="34" charset="0"/>
        </a:defRPr>
      </a:lvl6pPr>
      <a:lvl7pPr marL="914400" algn="l" rtl="1" fontAlgn="base">
        <a:spcBef>
          <a:spcPct val="0"/>
        </a:spcBef>
        <a:spcAft>
          <a:spcPct val="0"/>
        </a:spcAft>
        <a:defRPr sz="4100" b="1">
          <a:solidFill>
            <a:schemeClr val="tx2"/>
          </a:solidFill>
          <a:latin typeface="Lucida Sans Unicode" pitchFamily="34" charset="0"/>
          <a:cs typeface="Arial" pitchFamily="34" charset="0"/>
        </a:defRPr>
      </a:lvl7pPr>
      <a:lvl8pPr marL="1371600" algn="l" rtl="1" fontAlgn="base">
        <a:spcBef>
          <a:spcPct val="0"/>
        </a:spcBef>
        <a:spcAft>
          <a:spcPct val="0"/>
        </a:spcAft>
        <a:defRPr sz="4100" b="1">
          <a:solidFill>
            <a:schemeClr val="tx2"/>
          </a:solidFill>
          <a:latin typeface="Lucida Sans Unicode" pitchFamily="34" charset="0"/>
          <a:cs typeface="Arial" pitchFamily="34" charset="0"/>
        </a:defRPr>
      </a:lvl8pPr>
      <a:lvl9pPr marL="1828800" algn="l" rtl="1" fontAlgn="base">
        <a:spcBef>
          <a:spcPct val="0"/>
        </a:spcBef>
        <a:spcAft>
          <a:spcPct val="0"/>
        </a:spcAft>
        <a:defRPr sz="4100" b="1">
          <a:solidFill>
            <a:schemeClr val="tx2"/>
          </a:solidFill>
          <a:latin typeface="Lucida Sans Unicode" pitchFamily="34" charset="0"/>
          <a:cs typeface="Arial" pitchFamily="34"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214438" y="928688"/>
            <a:ext cx="7358062" cy="4524375"/>
          </a:xfrm>
          <a:prstGeom prst="rect">
            <a:avLst/>
          </a:prstGeom>
          <a:noFill/>
          <a:ln w="9525">
            <a:noFill/>
            <a:miter lim="800000"/>
            <a:headEnd/>
            <a:tailEnd/>
          </a:ln>
        </p:spPr>
        <p:txBody>
          <a:bodyPr anchor="ctr">
            <a:spAutoFit/>
          </a:bodyPr>
          <a:lstStyle/>
          <a:p>
            <a:pPr algn="r" rtl="1"/>
            <a:endParaRPr lang="ar-EG" sz="4800" b="1">
              <a:solidFill>
                <a:schemeClr val="accent2"/>
              </a:solidFill>
            </a:endParaRPr>
          </a:p>
          <a:p>
            <a:pPr algn="r" rtl="1"/>
            <a:r>
              <a:rPr lang="ar-EG" sz="4800" b="1">
                <a:solidFill>
                  <a:schemeClr val="accent2"/>
                </a:solidFill>
              </a:rPr>
              <a:t>          الفصل</a:t>
            </a:r>
            <a:r>
              <a:rPr lang="en-US" sz="4800" b="1">
                <a:solidFill>
                  <a:schemeClr val="accent2"/>
                </a:solidFill>
              </a:rPr>
              <a:t> </a:t>
            </a:r>
            <a:r>
              <a:rPr lang="ar-EG" sz="4800" b="1">
                <a:solidFill>
                  <a:schemeClr val="accent2"/>
                </a:solidFill>
              </a:rPr>
              <a:t> الثالث</a:t>
            </a:r>
            <a:endParaRPr lang="en-US" sz="4800" b="1">
              <a:solidFill>
                <a:schemeClr val="accent2"/>
              </a:solidFill>
            </a:endParaRPr>
          </a:p>
          <a:p>
            <a:pPr algn="r" rtl="1"/>
            <a:r>
              <a:rPr lang="ar-EG" sz="4800" b="1">
                <a:solidFill>
                  <a:schemeClr val="accent2"/>
                </a:solidFill>
              </a:rPr>
              <a:t>نظرية التعلم بالملاحظة لباندور</a:t>
            </a:r>
          </a:p>
          <a:p>
            <a:pPr algn="r" rtl="1"/>
            <a:endParaRPr lang="ar-EG" sz="4800" b="1">
              <a:solidFill>
                <a:schemeClr val="accent2"/>
              </a:solidFill>
            </a:endParaRPr>
          </a:p>
          <a:p>
            <a:pPr algn="r" rtl="1"/>
            <a:endParaRPr lang="ar-EG" sz="4800" b="1">
              <a:solidFill>
                <a:schemeClr val="accent2"/>
              </a:solidFill>
            </a:endParaRPr>
          </a:p>
          <a:p>
            <a:pPr algn="r" rtl="1"/>
            <a:endParaRPr lang="ar-EG" sz="4800" b="1">
              <a:solidFill>
                <a:schemeClr val="accent2"/>
              </a:solidFill>
            </a:endParaRPr>
          </a:p>
        </p:txBody>
      </p:sp>
      <p:sp>
        <p:nvSpPr>
          <p:cNvPr id="9219" name="Rectangle 2"/>
          <p:cNvSpPr>
            <a:spLocks noChangeArrowheads="1"/>
          </p:cNvSpPr>
          <p:nvPr/>
        </p:nvSpPr>
        <p:spPr bwMode="auto">
          <a:xfrm>
            <a:off x="0" y="4786313"/>
            <a:ext cx="9144000" cy="738187"/>
          </a:xfrm>
          <a:prstGeom prst="rect">
            <a:avLst/>
          </a:prstGeom>
          <a:noFill/>
          <a:ln w="9525">
            <a:noFill/>
            <a:miter lim="800000"/>
            <a:headEnd/>
            <a:tailEnd/>
          </a:ln>
        </p:spPr>
        <p:txBody>
          <a:bodyPr>
            <a:spAutoFit/>
          </a:bodyPr>
          <a:lstStyle/>
          <a:p>
            <a:pPr algn="ctr"/>
            <a:r>
              <a:rPr lang="ar-EG" sz="1400" b="1" i="1">
                <a:cs typeface="Arabic Transparent" pitchFamily="2" charset="-78"/>
              </a:rPr>
              <a:t>أساتذة المقرر سيكولوجية التعلم و التعليم :</a:t>
            </a:r>
          </a:p>
          <a:p>
            <a:pPr algn="ctr"/>
            <a:r>
              <a:rPr lang="ar-EG" sz="1400" b="1" i="1">
                <a:cs typeface="Arabic Transparent" pitchFamily="2" charset="-78"/>
              </a:rPr>
              <a:t>  قسم علم النفس التربوي</a:t>
            </a:r>
          </a:p>
          <a:p>
            <a:pPr algn="ctr"/>
            <a:r>
              <a:rPr lang="ar-EG" sz="1400" b="1" i="1">
                <a:cs typeface="Arabic Transparent" pitchFamily="2" charset="-78"/>
              </a:rPr>
              <a:t> د / مها عبد اللطيف سرور + د /مصطفى حلمي + د/ سامح حرب + د / صباح السيد</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79388" y="0"/>
            <a:ext cx="8640762" cy="908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800" b="1">
                <a:solidFill>
                  <a:schemeClr val="bg1"/>
                </a:solidFill>
                <a:latin typeface="Arial" pitchFamily="34" charset="0"/>
              </a:rPr>
              <a:t>كما يصف باندورا لنظامين تمثيليين معرفيين</a:t>
            </a:r>
            <a:r>
              <a:rPr lang="ar-EG" sz="2800">
                <a:solidFill>
                  <a:schemeClr val="bg1"/>
                </a:solidFill>
                <a:latin typeface="Arial" pitchFamily="34" charset="0"/>
              </a:rPr>
              <a:t> </a:t>
            </a:r>
            <a:endParaRPr lang="ar-SA" sz="2800">
              <a:solidFill>
                <a:schemeClr val="bg1"/>
              </a:solidFill>
              <a:latin typeface="Arial" pitchFamily="34" charset="0"/>
            </a:endParaRPr>
          </a:p>
        </p:txBody>
      </p:sp>
      <p:sp>
        <p:nvSpPr>
          <p:cNvPr id="5" name="شكل بيضاوي 4"/>
          <p:cNvSpPr/>
          <p:nvPr/>
        </p:nvSpPr>
        <p:spPr>
          <a:xfrm>
            <a:off x="7164388" y="1341438"/>
            <a:ext cx="1979612" cy="79216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3200" b="1">
                <a:solidFill>
                  <a:schemeClr val="tx1"/>
                </a:solidFill>
                <a:latin typeface="Arial" pitchFamily="34" charset="0"/>
              </a:rPr>
              <a:t>للاقتران</a:t>
            </a:r>
            <a:r>
              <a:rPr lang="en-US" sz="3200">
                <a:solidFill>
                  <a:schemeClr val="tx1"/>
                </a:solidFill>
                <a:latin typeface="Arial" pitchFamily="34" charset="0"/>
                <a:cs typeface="Arial" pitchFamily="34" charset="0"/>
              </a:rPr>
              <a:t> </a:t>
            </a:r>
            <a:endParaRPr lang="ar-SA" sz="3200">
              <a:solidFill>
                <a:schemeClr val="tx1"/>
              </a:solidFill>
              <a:latin typeface="Arial" pitchFamily="34" charset="0"/>
            </a:endParaRPr>
          </a:p>
        </p:txBody>
      </p:sp>
      <p:sp>
        <p:nvSpPr>
          <p:cNvPr id="11" name="شكل بيضاوي 10"/>
          <p:cNvSpPr/>
          <p:nvPr/>
        </p:nvSpPr>
        <p:spPr>
          <a:xfrm>
            <a:off x="3563938" y="1412875"/>
            <a:ext cx="3168650" cy="7207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3200" b="1">
                <a:solidFill>
                  <a:schemeClr val="tx1"/>
                </a:solidFill>
                <a:latin typeface="Arial" pitchFamily="34" charset="0"/>
              </a:rPr>
              <a:t>والاشتراط</a:t>
            </a:r>
            <a:r>
              <a:rPr lang="en-US" sz="3200" b="1">
                <a:solidFill>
                  <a:schemeClr val="tx1"/>
                </a:solidFill>
                <a:latin typeface="Arial" pitchFamily="34" charset="0"/>
                <a:cs typeface="Arial" pitchFamily="34" charset="0"/>
              </a:rPr>
              <a:t> </a:t>
            </a:r>
            <a:endParaRPr lang="ar-SA" sz="3200" b="1">
              <a:solidFill>
                <a:schemeClr val="tx1"/>
              </a:solidFill>
              <a:latin typeface="Arial" pitchFamily="34" charset="0"/>
            </a:endParaRPr>
          </a:p>
        </p:txBody>
      </p:sp>
      <p:sp>
        <p:nvSpPr>
          <p:cNvPr id="12" name="شكل بيضاوي 11"/>
          <p:cNvSpPr/>
          <p:nvPr/>
        </p:nvSpPr>
        <p:spPr>
          <a:xfrm>
            <a:off x="0" y="908050"/>
            <a:ext cx="2555875" cy="12255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000" b="1">
                <a:solidFill>
                  <a:schemeClr val="tx1"/>
                </a:solidFill>
                <a:latin typeface="Arial" pitchFamily="34" charset="0"/>
              </a:rPr>
              <a:t>على أساس قواعد واساسيات الارتباط</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15" name="شكل بيضاوي 14"/>
          <p:cNvSpPr/>
          <p:nvPr/>
        </p:nvSpPr>
        <p:spPr>
          <a:xfrm>
            <a:off x="6156325" y="4221163"/>
            <a:ext cx="2987675" cy="12954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000" b="1">
                <a:solidFill>
                  <a:schemeClr val="tx1"/>
                </a:solidFill>
                <a:latin typeface="Arial" pitchFamily="34" charset="0"/>
              </a:rPr>
              <a:t>يتضمن النظام التخيلى</a:t>
            </a:r>
            <a:r>
              <a:rPr lang="ar-EG" sz="2000" b="1">
                <a:solidFill>
                  <a:srgbClr val="FF0000"/>
                </a:solidFill>
                <a:latin typeface="Arial" pitchFamily="34" charset="0"/>
              </a:rPr>
              <a:t> استدعاء </a:t>
            </a:r>
            <a:r>
              <a:rPr lang="ar-EG" sz="2000" b="1">
                <a:solidFill>
                  <a:schemeClr val="tx1"/>
                </a:solidFill>
                <a:latin typeface="Arial" pitchFamily="34" charset="0"/>
              </a:rPr>
              <a:t>صور الاحداث التى تم ملاحظتها</a:t>
            </a:r>
            <a:r>
              <a:rPr lang="en-US" sz="2000">
                <a:solidFill>
                  <a:schemeClr val="tx1"/>
                </a:solidFill>
                <a:latin typeface="Arial" pitchFamily="34" charset="0"/>
                <a:cs typeface="Arial" pitchFamily="34" charset="0"/>
              </a:rPr>
              <a:t> </a:t>
            </a:r>
            <a:endParaRPr lang="ar-SA" sz="2000">
              <a:solidFill>
                <a:schemeClr val="tx1"/>
              </a:solidFill>
              <a:latin typeface="Arial" pitchFamily="34" charset="0"/>
            </a:endParaRPr>
          </a:p>
        </p:txBody>
      </p:sp>
      <p:sp>
        <p:nvSpPr>
          <p:cNvPr id="16" name="شكل بيضاوي 15"/>
          <p:cNvSpPr/>
          <p:nvPr/>
        </p:nvSpPr>
        <p:spPr>
          <a:xfrm>
            <a:off x="2987675" y="2205038"/>
            <a:ext cx="3744913" cy="8636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000" b="1">
                <a:solidFill>
                  <a:schemeClr val="tx1"/>
                </a:solidFill>
                <a:latin typeface="Arial" pitchFamily="34" charset="0"/>
              </a:rPr>
              <a:t>كما يشير إلى الأنظمة الشفهية </a:t>
            </a:r>
            <a:r>
              <a:rPr lang="ar-EG" sz="2000" b="1">
                <a:solidFill>
                  <a:srgbClr val="FF0000"/>
                </a:solidFill>
                <a:latin typeface="Arial" pitchFamily="34" charset="0"/>
              </a:rPr>
              <a:t>اللفظية</a:t>
            </a:r>
            <a:r>
              <a:rPr lang="ar-EG" sz="2000" b="1">
                <a:solidFill>
                  <a:srgbClr val="00CC00"/>
                </a:solidFill>
                <a:latin typeface="Arial" pitchFamily="34" charset="0"/>
              </a:rPr>
              <a:t> </a:t>
            </a:r>
            <a:r>
              <a:rPr lang="ar-EG" sz="2000" b="1">
                <a:solidFill>
                  <a:schemeClr val="tx1"/>
                </a:solidFill>
                <a:latin typeface="Arial" pitchFamily="34" charset="0"/>
              </a:rPr>
              <a:t>وا</a:t>
            </a:r>
            <a:r>
              <a:rPr lang="ar-EG" sz="2000" b="1">
                <a:solidFill>
                  <a:srgbClr val="FF0000"/>
                </a:solidFill>
                <a:latin typeface="Arial" pitchFamily="34" charset="0"/>
              </a:rPr>
              <a:t>لتخيلية،</a:t>
            </a:r>
            <a:r>
              <a:rPr lang="ar-EG" sz="2000" b="1">
                <a:solidFill>
                  <a:schemeClr val="tx1"/>
                </a:solidFill>
                <a:latin typeface="Arial" pitchFamily="34" charset="0"/>
              </a:rPr>
              <a:t>حيث</a:t>
            </a:r>
            <a:r>
              <a:rPr lang="en-US" sz="2000">
                <a:solidFill>
                  <a:schemeClr val="tx1"/>
                </a:solidFill>
                <a:latin typeface="Arial" pitchFamily="34" charset="0"/>
                <a:cs typeface="Arial" pitchFamily="34" charset="0"/>
              </a:rPr>
              <a:t> </a:t>
            </a:r>
            <a:endParaRPr lang="ar-SA" sz="2000">
              <a:solidFill>
                <a:schemeClr val="tx1"/>
              </a:solidFill>
              <a:latin typeface="Arial" pitchFamily="34" charset="0"/>
            </a:endParaRPr>
          </a:p>
        </p:txBody>
      </p:sp>
      <p:sp>
        <p:nvSpPr>
          <p:cNvPr id="20" name="شكل بيضاوي 19"/>
          <p:cNvSpPr/>
          <p:nvPr/>
        </p:nvSpPr>
        <p:spPr>
          <a:xfrm>
            <a:off x="1547813" y="5583238"/>
            <a:ext cx="7596187" cy="12747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كما أن معظم </a:t>
            </a:r>
            <a:r>
              <a:rPr lang="ar-EG" sz="2400" b="1">
                <a:solidFill>
                  <a:schemeClr val="bg1"/>
                </a:solidFill>
                <a:latin typeface="Arial" pitchFamily="34" charset="0"/>
              </a:rPr>
              <a:t>العمليات المعرفية</a:t>
            </a:r>
            <a:r>
              <a:rPr lang="ar-EG" sz="2400" b="1">
                <a:solidFill>
                  <a:schemeClr val="tx1"/>
                </a:solidFill>
                <a:latin typeface="Arial" pitchFamily="34" charset="0"/>
              </a:rPr>
              <a:t> التى تنظم السلوك تقوم فى المقام الأول على </a:t>
            </a:r>
            <a:r>
              <a:rPr lang="ar-EG" sz="2400" b="1">
                <a:solidFill>
                  <a:schemeClr val="bg1"/>
                </a:solidFill>
                <a:latin typeface="Arial" pitchFamily="34" charset="0"/>
              </a:rPr>
              <a:t>الطبيعة اللفظية</a:t>
            </a:r>
            <a:r>
              <a:rPr lang="ar-EG" sz="2400" b="1">
                <a:solidFill>
                  <a:schemeClr val="tx1"/>
                </a:solidFill>
                <a:latin typeface="Arial" pitchFamily="34" charset="0"/>
              </a:rPr>
              <a:t> أكثر من الجانب البصري.</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27" name="سهم للأسفل 26"/>
          <p:cNvSpPr/>
          <p:nvPr/>
        </p:nvSpPr>
        <p:spPr>
          <a:xfrm>
            <a:off x="7885113" y="620713"/>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4716463" y="908050"/>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48" name="سهم للأسفل 47"/>
          <p:cNvSpPr/>
          <p:nvPr/>
        </p:nvSpPr>
        <p:spPr>
          <a:xfrm>
            <a:off x="4716463" y="3068638"/>
            <a:ext cx="360362" cy="503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250825" y="2133600"/>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58" name="شكل بيضاوي 57"/>
          <p:cNvSpPr/>
          <p:nvPr/>
        </p:nvSpPr>
        <p:spPr>
          <a:xfrm>
            <a:off x="468313" y="4149725"/>
            <a:ext cx="3600450" cy="143986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000" b="1">
                <a:solidFill>
                  <a:schemeClr val="tx1"/>
                </a:solidFill>
                <a:latin typeface="Arial" pitchFamily="34" charset="0"/>
              </a:rPr>
              <a:t>كما يتضمن النظام اللفظى الشفهى </a:t>
            </a:r>
            <a:r>
              <a:rPr lang="ar-EG" sz="2000" b="1">
                <a:solidFill>
                  <a:srgbClr val="FF0000"/>
                </a:solidFill>
                <a:latin typeface="Arial" pitchFamily="34" charset="0"/>
              </a:rPr>
              <a:t>تشفير الأحداث</a:t>
            </a:r>
            <a:r>
              <a:rPr lang="ar-EG" sz="2000" b="1">
                <a:solidFill>
                  <a:schemeClr val="tx1"/>
                </a:solidFill>
                <a:latin typeface="Arial" pitchFamily="34" charset="0"/>
              </a:rPr>
              <a:t> التى تم ملاحظتها من خلال نظام تمثيلى اختزالى</a:t>
            </a:r>
            <a:r>
              <a:rPr lang="ar-EG" sz="2000">
                <a:solidFill>
                  <a:schemeClr val="tx1"/>
                </a:solidFill>
                <a:latin typeface="Arial" pitchFamily="34" charset="0"/>
              </a:rPr>
              <a:t> </a:t>
            </a:r>
            <a:endParaRPr lang="ar-SA" sz="2000">
              <a:solidFill>
                <a:schemeClr val="tx1"/>
              </a:solidFill>
              <a:latin typeface="Arial" pitchFamily="34" charset="0"/>
            </a:endParaRPr>
          </a:p>
        </p:txBody>
      </p:sp>
      <p:sp>
        <p:nvSpPr>
          <p:cNvPr id="59" name="سهم منحني 58"/>
          <p:cNvSpPr>
            <a:spLocks noChangeArrowheads="1"/>
          </p:cNvSpPr>
          <p:nvPr/>
        </p:nvSpPr>
        <p:spPr bwMode="auto">
          <a:xfrm rot="5400000">
            <a:off x="6552407" y="2167731"/>
            <a:ext cx="576262" cy="3241675"/>
          </a:xfrm>
          <a:custGeom>
            <a:avLst/>
            <a:gdLst>
              <a:gd name="T0" fmla="*/ 432048 w 576064"/>
              <a:gd name="T1" fmla="*/ 0 h 3240360"/>
              <a:gd name="T2" fmla="*/ 432048 w 576064"/>
              <a:gd name="T3" fmla="*/ 288032 h 3240360"/>
              <a:gd name="T4" fmla="*/ 72008 w 576064"/>
              <a:gd name="T5" fmla="*/ 3240360 h 3240360"/>
              <a:gd name="T6" fmla="*/ 576064 w 576064"/>
              <a:gd name="T7" fmla="*/ 144016 h 3240360"/>
              <a:gd name="T8" fmla="*/ 17694720 60000 65536"/>
              <a:gd name="T9" fmla="*/ 5898240 60000 65536"/>
              <a:gd name="T10" fmla="*/ 5898240 60000 65536"/>
              <a:gd name="T11" fmla="*/ 0 60000 65536"/>
              <a:gd name="T12" fmla="*/ 0 w 576064"/>
              <a:gd name="T13" fmla="*/ 0 h 3240360"/>
              <a:gd name="T14" fmla="*/ 576064 w 576064"/>
              <a:gd name="T15" fmla="*/ 3240360 h 3240360"/>
            </a:gdLst>
            <a:ahLst/>
            <a:cxnLst>
              <a:cxn ang="T8">
                <a:pos x="T0" y="T1"/>
              </a:cxn>
              <a:cxn ang="T9">
                <a:pos x="T2" y="T3"/>
              </a:cxn>
              <a:cxn ang="T10">
                <a:pos x="T4" y="T5"/>
              </a:cxn>
              <a:cxn ang="T11">
                <a:pos x="T6" y="T7"/>
              </a:cxn>
            </a:cxnLst>
            <a:rect l="T12" t="T13" r="T14" b="T15"/>
            <a:pathLst>
              <a:path w="576064" h="3240360">
                <a:moveTo>
                  <a:pt x="0" y="3240360"/>
                </a:moveTo>
                <a:lnTo>
                  <a:pt x="0" y="324036"/>
                </a:lnTo>
                <a:cubicBezTo>
                  <a:pt x="0" y="184844"/>
                  <a:pt x="112836" y="72008"/>
                  <a:pt x="252027" y="72008"/>
                </a:cubicBezTo>
                <a:lnTo>
                  <a:pt x="432048" y="72008"/>
                </a:lnTo>
                <a:lnTo>
                  <a:pt x="432048" y="0"/>
                </a:lnTo>
                <a:lnTo>
                  <a:pt x="576064" y="144016"/>
                </a:lnTo>
                <a:lnTo>
                  <a:pt x="432048" y="288032"/>
                </a:lnTo>
                <a:lnTo>
                  <a:pt x="432048" y="216024"/>
                </a:lnTo>
                <a:lnTo>
                  <a:pt x="252028" y="216024"/>
                </a:lnTo>
                <a:lnTo>
                  <a:pt x="252027" y="216024"/>
                </a:lnTo>
                <a:cubicBezTo>
                  <a:pt x="192374" y="216024"/>
                  <a:pt x="144016" y="264382"/>
                  <a:pt x="144016" y="324035"/>
                </a:cubicBezTo>
                <a:lnTo>
                  <a:pt x="144016" y="3240360"/>
                </a:lnTo>
                <a:close/>
              </a:path>
            </a:pathLst>
          </a:custGeom>
          <a:solidFill>
            <a:schemeClr val="accent1"/>
          </a:solidFill>
          <a:ln w="55000" cmpd="thickThin" algn="ctr">
            <a:solidFill>
              <a:srgbClr val="1E768C"/>
            </a:solidFill>
            <a:miter lim="800000"/>
            <a:headEnd/>
            <a:tailEnd/>
          </a:ln>
        </p:spPr>
        <p:txBody>
          <a:bodyPr rot="10800000" vert="eaVert" anchor="ctr"/>
          <a:lstStyle/>
          <a:p>
            <a:pPr algn="ctr" rtl="1" fontAlgn="auto">
              <a:spcBef>
                <a:spcPts val="0"/>
              </a:spcBef>
              <a:spcAft>
                <a:spcPts val="0"/>
              </a:spcAft>
              <a:defRPr/>
            </a:pPr>
            <a:endParaRPr lang="ar-SA">
              <a:latin typeface="+mn-lt"/>
              <a:cs typeface="+mn-cs"/>
            </a:endParaRPr>
          </a:p>
        </p:txBody>
      </p:sp>
      <p:sp>
        <p:nvSpPr>
          <p:cNvPr id="62" name="سهم منحني 61"/>
          <p:cNvSpPr>
            <a:spLocks noChangeArrowheads="1"/>
          </p:cNvSpPr>
          <p:nvPr/>
        </p:nvSpPr>
        <p:spPr bwMode="auto">
          <a:xfrm rot="16200000" flipH="1">
            <a:off x="3083720" y="1964531"/>
            <a:ext cx="671512" cy="3743325"/>
          </a:xfrm>
          <a:custGeom>
            <a:avLst/>
            <a:gdLst>
              <a:gd name="T0" fmla="*/ 503190 w 670920"/>
              <a:gd name="T1" fmla="*/ 0 h 3744416"/>
              <a:gd name="T2" fmla="*/ 503190 w 670920"/>
              <a:gd name="T3" fmla="*/ 299552 h 3744416"/>
              <a:gd name="T4" fmla="*/ 83865 w 670920"/>
              <a:gd name="T5" fmla="*/ 3744416 h 3744416"/>
              <a:gd name="T6" fmla="*/ 670920 w 670920"/>
              <a:gd name="T7" fmla="*/ 149776 h 3744416"/>
              <a:gd name="T8" fmla="*/ 17694720 60000 65536"/>
              <a:gd name="T9" fmla="*/ 5898240 60000 65536"/>
              <a:gd name="T10" fmla="*/ 5898240 60000 65536"/>
              <a:gd name="T11" fmla="*/ 0 60000 65536"/>
              <a:gd name="T12" fmla="*/ 0 w 670920"/>
              <a:gd name="T13" fmla="*/ 0 h 3744416"/>
              <a:gd name="T14" fmla="*/ 670920 w 670920"/>
              <a:gd name="T15" fmla="*/ 3744416 h 3744416"/>
            </a:gdLst>
            <a:ahLst/>
            <a:cxnLst>
              <a:cxn ang="T8">
                <a:pos x="T0" y="T1"/>
              </a:cxn>
              <a:cxn ang="T9">
                <a:pos x="T2" y="T3"/>
              </a:cxn>
              <a:cxn ang="T10">
                <a:pos x="T4" y="T5"/>
              </a:cxn>
              <a:cxn ang="T11">
                <a:pos x="T6" y="T7"/>
              </a:cxn>
            </a:cxnLst>
            <a:rect l="T12" t="T13" r="T14" b="T15"/>
            <a:pathLst>
              <a:path w="670920" h="3744416">
                <a:moveTo>
                  <a:pt x="0" y="3744416"/>
                </a:moveTo>
                <a:lnTo>
                  <a:pt x="0" y="359439"/>
                </a:lnTo>
                <a:cubicBezTo>
                  <a:pt x="0" y="197327"/>
                  <a:pt x="131416" y="65911"/>
                  <a:pt x="293528" y="65911"/>
                </a:cubicBezTo>
                <a:cubicBezTo>
                  <a:pt x="293528" y="65911"/>
                  <a:pt x="293528" y="65911"/>
                  <a:pt x="293528" y="65911"/>
                </a:cubicBezTo>
                <a:lnTo>
                  <a:pt x="503190" y="65911"/>
                </a:lnTo>
                <a:lnTo>
                  <a:pt x="503190" y="0"/>
                </a:lnTo>
                <a:lnTo>
                  <a:pt x="670920" y="149776"/>
                </a:lnTo>
                <a:lnTo>
                  <a:pt x="503190" y="299552"/>
                </a:lnTo>
                <a:lnTo>
                  <a:pt x="503190" y="233641"/>
                </a:lnTo>
                <a:lnTo>
                  <a:pt x="293528" y="233641"/>
                </a:lnTo>
                <a:lnTo>
                  <a:pt x="293527" y="233641"/>
                </a:lnTo>
                <a:cubicBezTo>
                  <a:pt x="224051" y="233641"/>
                  <a:pt x="167730" y="289962"/>
                  <a:pt x="167730" y="359438"/>
                </a:cubicBezTo>
                <a:lnTo>
                  <a:pt x="167730" y="3744416"/>
                </a:lnTo>
                <a:close/>
              </a:path>
            </a:pathLst>
          </a:custGeom>
          <a:solidFill>
            <a:schemeClr val="accent1"/>
          </a:solidFill>
          <a:ln w="55000" cmpd="thickThin" algn="ctr">
            <a:solidFill>
              <a:srgbClr val="1E768C"/>
            </a:solidFill>
            <a:miter lim="800000"/>
            <a:headEnd/>
            <a:tailEnd/>
          </a:ln>
        </p:spPr>
        <p:txBody>
          <a:bodyPr vert="eaVert" anchor="ctr"/>
          <a:lstStyle/>
          <a:p>
            <a:pPr algn="ctr" rtl="1" fontAlgn="auto">
              <a:spcBef>
                <a:spcPts val="0"/>
              </a:spcBef>
              <a:spcAft>
                <a:spcPts val="0"/>
              </a:spcAft>
              <a:defRPr/>
            </a:pPr>
            <a:endParaRPr lang="ar-SA">
              <a:latin typeface="+mn-lt"/>
              <a:cs typeface="+mn-cs"/>
            </a:endParaRPr>
          </a:p>
        </p:txBody>
      </p:sp>
      <p:sp>
        <p:nvSpPr>
          <p:cNvPr id="18448" name="Line 17"/>
          <p:cNvSpPr>
            <a:spLocks noChangeShapeType="1"/>
          </p:cNvSpPr>
          <p:nvPr/>
        </p:nvSpPr>
        <p:spPr bwMode="auto">
          <a:xfrm flipH="1" flipV="1">
            <a:off x="2484438" y="1700213"/>
            <a:ext cx="1008062"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صر نائب للمحتوى 14"/>
          <p:cNvSpPr>
            <a:spLocks noGrp="1"/>
          </p:cNvSpPr>
          <p:nvPr>
            <p:ph idx="4294967295"/>
          </p:nvPr>
        </p:nvSpPr>
        <p:spPr>
          <a:xfrm>
            <a:off x="323850" y="2997200"/>
            <a:ext cx="1727200" cy="2447925"/>
          </a:xfr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buFont typeface="Wingdings 3" pitchFamily="18" charset="2"/>
              <a:buNone/>
              <a:defRPr/>
            </a:pPr>
            <a:r>
              <a:rPr lang="ar-EG" sz="2400" b="1" smtClean="0">
                <a:solidFill>
                  <a:schemeClr val="tx1"/>
                </a:solidFill>
              </a:rPr>
              <a:t>العلاقة الوجدانية بين النموذج والملاحظ.</a:t>
            </a:r>
            <a:endParaRPr lang="ar-SA" sz="2400" b="1" smtClean="0">
              <a:solidFill>
                <a:schemeClr val="tx1"/>
              </a:solidFill>
            </a:endParaRPr>
          </a:p>
        </p:txBody>
      </p:sp>
      <p:sp>
        <p:nvSpPr>
          <p:cNvPr id="2" name="عنوان 1"/>
          <p:cNvSpPr>
            <a:spLocks noGrp="1"/>
          </p:cNvSpPr>
          <p:nvPr>
            <p:ph type="title" idx="4294967295"/>
          </p:nvPr>
        </p:nvSpPr>
        <p:spPr/>
        <p:txBody>
          <a:bodyPr rtlCol="0">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a:spLocks noChangeArrowheads="1"/>
          </p:cNvSpPr>
          <p:nvPr/>
        </p:nvSpPr>
        <p:spPr bwMode="auto">
          <a:xfrm flipV="1">
            <a:off x="5795963" y="1700213"/>
            <a:ext cx="2449512" cy="1152525"/>
          </a:xfrm>
          <a:custGeom>
            <a:avLst/>
            <a:gdLst>
              <a:gd name="T0" fmla="*/ 2160240 w 2448272"/>
              <a:gd name="T1" fmla="*/ 0 h 1152128"/>
              <a:gd name="T2" fmla="*/ 1872208 w 2448272"/>
              <a:gd name="T3" fmla="*/ 288032 h 1152128"/>
              <a:gd name="T4" fmla="*/ 0 w 2448272"/>
              <a:gd name="T5" fmla="*/ 1027461 h 1152128"/>
              <a:gd name="T6" fmla="*/ 1142453 w 2448272"/>
              <a:gd name="T7" fmla="*/ 1152128 h 1152128"/>
              <a:gd name="T8" fmla="*/ 2284906 w 2448272"/>
              <a:gd name="T9" fmla="*/ 720080 h 1152128"/>
              <a:gd name="T10" fmla="*/ 2448272 w 2448272"/>
              <a:gd name="T11" fmla="*/ 288032 h 1152128"/>
              <a:gd name="T12" fmla="*/ 17694720 60000 65536"/>
              <a:gd name="T13" fmla="*/ 11796480 60000 65536"/>
              <a:gd name="T14" fmla="*/ 11796480 60000 65536"/>
              <a:gd name="T15" fmla="*/ 5898240 60000 65536"/>
              <a:gd name="T16" fmla="*/ 0 60000 65536"/>
              <a:gd name="T17" fmla="*/ 0 60000 65536"/>
              <a:gd name="T18" fmla="*/ 0 w 2448272"/>
              <a:gd name="T19" fmla="*/ 902796 h 1152128"/>
              <a:gd name="T20" fmla="*/ 2284906 w 2448272"/>
              <a:gd name="T21" fmla="*/ 1152128 h 1152128"/>
            </a:gdLst>
            <a:ahLst/>
            <a:cxnLst>
              <a:cxn ang="T12">
                <a:pos x="T0" y="T1"/>
              </a:cxn>
              <a:cxn ang="T13">
                <a:pos x="T2" y="T3"/>
              </a:cxn>
              <a:cxn ang="T14">
                <a:pos x="T4" y="T5"/>
              </a:cxn>
              <a:cxn ang="T15">
                <a:pos x="T6" y="T7"/>
              </a:cxn>
              <a:cxn ang="T16">
                <a:pos x="T8" y="T9"/>
              </a:cxn>
              <a:cxn ang="T17">
                <a:pos x="T10" y="T11"/>
              </a:cxn>
            </a:cxnLst>
            <a:rect l="T18" t="T19" r="T20" b="T21"/>
            <a:pathLst>
              <a:path w="2448272" h="1152128">
                <a:moveTo>
                  <a:pt x="0" y="902796"/>
                </a:moveTo>
                <a:lnTo>
                  <a:pt x="2035574" y="902796"/>
                </a:lnTo>
                <a:lnTo>
                  <a:pt x="2035574" y="288032"/>
                </a:lnTo>
                <a:lnTo>
                  <a:pt x="1872208" y="288032"/>
                </a:lnTo>
                <a:lnTo>
                  <a:pt x="2160240" y="0"/>
                </a:lnTo>
                <a:lnTo>
                  <a:pt x="2448272" y="288032"/>
                </a:lnTo>
                <a:lnTo>
                  <a:pt x="2284906" y="288032"/>
                </a:lnTo>
                <a:lnTo>
                  <a:pt x="2284906" y="1152128"/>
                </a:lnTo>
                <a:lnTo>
                  <a:pt x="0" y="1152128"/>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5" name="سهم منحني إلى الأعلى 4"/>
          <p:cNvSpPr>
            <a:spLocks noChangeArrowheads="1"/>
          </p:cNvSpPr>
          <p:nvPr/>
        </p:nvSpPr>
        <p:spPr bwMode="auto">
          <a:xfrm rot="10800000">
            <a:off x="1116013" y="1700213"/>
            <a:ext cx="4608512" cy="1079500"/>
          </a:xfrm>
          <a:custGeom>
            <a:avLst/>
            <a:gdLst>
              <a:gd name="T0" fmla="*/ 4338482 w 4608512"/>
              <a:gd name="T1" fmla="*/ 0 h 1080120"/>
              <a:gd name="T2" fmla="*/ 4068452 w 4608512"/>
              <a:gd name="T3" fmla="*/ 270030 h 1080120"/>
              <a:gd name="T4" fmla="*/ 0 w 4608512"/>
              <a:gd name="T5" fmla="*/ 945105 h 1080120"/>
              <a:gd name="T6" fmla="*/ 2236749 w 4608512"/>
              <a:gd name="T7" fmla="*/ 1080120 h 1080120"/>
              <a:gd name="T8" fmla="*/ 4473497 w 4608512"/>
              <a:gd name="T9" fmla="*/ 675075 h 1080120"/>
              <a:gd name="T10" fmla="*/ 4608512 w 4608512"/>
              <a:gd name="T11" fmla="*/ 270030 h 1080120"/>
              <a:gd name="T12" fmla="*/ 17694720 60000 65536"/>
              <a:gd name="T13" fmla="*/ 11796480 60000 65536"/>
              <a:gd name="T14" fmla="*/ 11796480 60000 65536"/>
              <a:gd name="T15" fmla="*/ 5898240 60000 65536"/>
              <a:gd name="T16" fmla="*/ 0 60000 65536"/>
              <a:gd name="T17" fmla="*/ 0 60000 65536"/>
              <a:gd name="T18" fmla="*/ 0 w 4608512"/>
              <a:gd name="T19" fmla="*/ 810090 h 1080120"/>
              <a:gd name="T20" fmla="*/ 4473497 w 4608512"/>
              <a:gd name="T21" fmla="*/ 1080120 h 1080120"/>
            </a:gdLst>
            <a:ahLst/>
            <a:cxnLst>
              <a:cxn ang="T12">
                <a:pos x="T0" y="T1"/>
              </a:cxn>
              <a:cxn ang="T13">
                <a:pos x="T2" y="T3"/>
              </a:cxn>
              <a:cxn ang="T14">
                <a:pos x="T4" y="T5"/>
              </a:cxn>
              <a:cxn ang="T15">
                <a:pos x="T6" y="T7"/>
              </a:cxn>
              <a:cxn ang="T16">
                <a:pos x="T8" y="T9"/>
              </a:cxn>
              <a:cxn ang="T17">
                <a:pos x="T10" y="T11"/>
              </a:cxn>
            </a:cxnLst>
            <a:rect l="T18" t="T19" r="T20" b="T21"/>
            <a:pathLst>
              <a:path w="4608512" h="1080120">
                <a:moveTo>
                  <a:pt x="0" y="810090"/>
                </a:moveTo>
                <a:lnTo>
                  <a:pt x="4203467" y="810090"/>
                </a:lnTo>
                <a:lnTo>
                  <a:pt x="4203467" y="270030"/>
                </a:lnTo>
                <a:lnTo>
                  <a:pt x="4068452" y="270030"/>
                </a:lnTo>
                <a:lnTo>
                  <a:pt x="4338482" y="0"/>
                </a:lnTo>
                <a:lnTo>
                  <a:pt x="4608512" y="270030"/>
                </a:lnTo>
                <a:lnTo>
                  <a:pt x="4473497" y="270030"/>
                </a:lnTo>
                <a:lnTo>
                  <a:pt x="4473497" y="1080120"/>
                </a:lnTo>
                <a:lnTo>
                  <a:pt x="0" y="1080120"/>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6" name="سهم للأسفل 5"/>
          <p:cNvSpPr/>
          <p:nvPr/>
        </p:nvSpPr>
        <p:spPr>
          <a:xfrm>
            <a:off x="6084888" y="19161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 name="سهم للأسفل 6"/>
          <p:cNvSpPr/>
          <p:nvPr/>
        </p:nvSpPr>
        <p:spPr>
          <a:xfrm>
            <a:off x="4284663" y="19161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8" name="سهم للأسفل 7"/>
          <p:cNvSpPr/>
          <p:nvPr/>
        </p:nvSpPr>
        <p:spPr>
          <a:xfrm>
            <a:off x="4427538" y="1052513"/>
            <a:ext cx="485775"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7272338" y="3068638"/>
            <a:ext cx="1871662" cy="22320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rtl="1">
              <a:tabLst>
                <a:tab pos="396875" algn="l"/>
              </a:tabLst>
              <a:defRPr/>
            </a:pPr>
            <a:r>
              <a:rPr lang="ar-EG" sz="2400" b="1">
                <a:solidFill>
                  <a:schemeClr val="tx1"/>
                </a:solidFill>
                <a:latin typeface="Arial" pitchFamily="34" charset="0"/>
              </a:rPr>
              <a:t>حالة النموذج ومنزلته</a:t>
            </a:r>
            <a:endParaRPr lang="ar-SA" sz="2400" b="1">
              <a:solidFill>
                <a:schemeClr val="tx1"/>
              </a:solidFill>
              <a:latin typeface="Arial" pitchFamily="34" charset="0"/>
            </a:endParaRPr>
          </a:p>
        </p:txBody>
      </p:sp>
      <p:sp>
        <p:nvSpPr>
          <p:cNvPr id="11" name="مستطيل 10"/>
          <p:cNvSpPr/>
          <p:nvPr/>
        </p:nvSpPr>
        <p:spPr>
          <a:xfrm>
            <a:off x="5580063" y="2997200"/>
            <a:ext cx="1727200" cy="23764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rtl="1">
              <a:defRPr/>
            </a:pPr>
            <a:r>
              <a:rPr lang="ar-EG" sz="2400" b="1">
                <a:solidFill>
                  <a:schemeClr val="tx1"/>
                </a:solidFill>
                <a:latin typeface="Arial" pitchFamily="34" charset="0"/>
              </a:rPr>
              <a:t>طبيعة النموذج</a:t>
            </a:r>
            <a:r>
              <a:rPr lang="ar-EG" sz="2400">
                <a:solidFill>
                  <a:schemeClr val="tx1"/>
                </a:solidFill>
                <a:latin typeface="Arial" pitchFamily="34" charset="0"/>
              </a:rPr>
              <a:t> </a:t>
            </a:r>
            <a:endParaRPr lang="ar-SA" sz="2400">
              <a:solidFill>
                <a:schemeClr val="tx1"/>
              </a:solidFill>
              <a:latin typeface="Arial" pitchFamily="34" charset="0"/>
            </a:endParaRPr>
          </a:p>
        </p:txBody>
      </p:sp>
      <p:sp>
        <p:nvSpPr>
          <p:cNvPr id="12" name="مستطيل 11"/>
          <p:cNvSpPr/>
          <p:nvPr/>
        </p:nvSpPr>
        <p:spPr>
          <a:xfrm>
            <a:off x="3708400" y="2997200"/>
            <a:ext cx="1800225" cy="23764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نوع الملاحظ</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13" name="مستطيل 12"/>
          <p:cNvSpPr/>
          <p:nvPr/>
        </p:nvSpPr>
        <p:spPr>
          <a:xfrm>
            <a:off x="2051050" y="2997200"/>
            <a:ext cx="1657350" cy="24495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درجة الواقعية</a:t>
            </a:r>
            <a:r>
              <a:rPr lang="ar-EG" sz="2400">
                <a:solidFill>
                  <a:schemeClr val="tx1"/>
                </a:solidFill>
                <a:latin typeface="Arial" pitchFamily="34" charset="0"/>
              </a:rPr>
              <a:t> </a:t>
            </a:r>
            <a:endParaRPr lang="ar-SA" sz="2400">
              <a:solidFill>
                <a:schemeClr val="tx1"/>
              </a:solidFill>
              <a:latin typeface="Arial" pitchFamily="34" charset="0"/>
            </a:endParaRPr>
          </a:p>
        </p:txBody>
      </p:sp>
      <p:sp>
        <p:nvSpPr>
          <p:cNvPr id="14" name="مستطيل 13"/>
          <p:cNvSpPr/>
          <p:nvPr/>
        </p:nvSpPr>
        <p:spPr>
          <a:xfrm>
            <a:off x="323850" y="188913"/>
            <a:ext cx="8496300" cy="72548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800" b="1">
                <a:solidFill>
                  <a:schemeClr val="tx1"/>
                </a:solidFill>
                <a:latin typeface="Arial" pitchFamily="34" charset="0"/>
              </a:rPr>
              <a:t>ويلخص </a:t>
            </a:r>
            <a:r>
              <a:rPr lang="ar-EG" sz="2800" b="1">
                <a:solidFill>
                  <a:srgbClr val="FF0000"/>
                </a:solidFill>
                <a:latin typeface="Arial" pitchFamily="34" charset="0"/>
              </a:rPr>
              <a:t>فلاندرز</a:t>
            </a:r>
            <a:r>
              <a:rPr lang="ar-EG" sz="2800" b="1">
                <a:solidFill>
                  <a:schemeClr val="tx1"/>
                </a:solidFill>
                <a:latin typeface="Arial" pitchFamily="34" charset="0"/>
              </a:rPr>
              <a:t>عدد من المتغيرات ذات التأثير فى قوة عملية النمذجة</a:t>
            </a:r>
            <a:r>
              <a:rPr lang="en-US" sz="2800">
                <a:solidFill>
                  <a:schemeClr val="tx1"/>
                </a:solidFill>
                <a:latin typeface="Arial" pitchFamily="34" charset="0"/>
                <a:cs typeface="Arial" pitchFamily="34" charset="0"/>
              </a:rPr>
              <a:t> </a:t>
            </a:r>
            <a:r>
              <a:rPr lang="ar-EG" sz="2800" b="1">
                <a:solidFill>
                  <a:schemeClr val="tx1"/>
                </a:solidFill>
                <a:latin typeface="Arial" pitchFamily="34" charset="0"/>
              </a:rPr>
              <a:t> </a:t>
            </a:r>
            <a:endParaRPr lang="ar-SA" sz="2800" b="1">
              <a:solidFill>
                <a:schemeClr val="tx1"/>
              </a:solidFill>
              <a:latin typeface="Arial" pitchFamily="34" charset="0"/>
            </a:endParaRPr>
          </a:p>
        </p:txBody>
      </p:sp>
      <p:sp>
        <p:nvSpPr>
          <p:cNvPr id="16" name="سهم للأسفل 15"/>
          <p:cNvSpPr/>
          <p:nvPr/>
        </p:nvSpPr>
        <p:spPr>
          <a:xfrm>
            <a:off x="2555875" y="1989138"/>
            <a:ext cx="504825"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لمحتوى 2"/>
          <p:cNvSpPr>
            <a:spLocks noGrp="1"/>
          </p:cNvSpPr>
          <p:nvPr>
            <p:ph idx="1"/>
          </p:nvPr>
        </p:nvSpPr>
        <p:spPr/>
        <p:txBody>
          <a:bodyPr/>
          <a:lstStyle/>
          <a:p>
            <a:pPr eaLnBrk="1" hangingPunct="1">
              <a:buFont typeface="Wingdings 3" pitchFamily="18" charset="2"/>
              <a:buNone/>
            </a:pPr>
            <a:r>
              <a:rPr lang="ar-SA" smtClean="0">
                <a:solidFill>
                  <a:srgbClr val="CC0066"/>
                </a:solidFill>
              </a:rPr>
              <a:t> </a:t>
            </a:r>
            <a:endParaRPr lang="ar-SA" b="1" smtClean="0"/>
          </a:p>
        </p:txBody>
      </p:sp>
      <p:sp>
        <p:nvSpPr>
          <p:cNvPr id="20483" name="Rectangle 4"/>
          <p:cNvSpPr>
            <a:spLocks noChangeArrowheads="1"/>
          </p:cNvSpPr>
          <p:nvPr/>
        </p:nvSpPr>
        <p:spPr bwMode="auto">
          <a:xfrm>
            <a:off x="179388" y="247650"/>
            <a:ext cx="8964612" cy="823913"/>
          </a:xfrm>
          <a:prstGeom prst="rect">
            <a:avLst/>
          </a:prstGeom>
          <a:noFill/>
          <a:ln w="9525">
            <a:noFill/>
            <a:miter lim="800000"/>
            <a:headEnd/>
            <a:tailEnd/>
          </a:ln>
        </p:spPr>
        <p:txBody>
          <a:bodyPr anchor="ctr">
            <a:spAutoFit/>
          </a:bodyPr>
          <a:lstStyle/>
          <a:p>
            <a:pPr rtl="1"/>
            <a:r>
              <a:rPr lang="ar-EG" sz="4800" b="1">
                <a:solidFill>
                  <a:srgbClr val="FF0000"/>
                </a:solidFill>
              </a:rPr>
              <a:t>كما يري باندورا</a:t>
            </a:r>
            <a:r>
              <a:rPr lang="en-US" sz="4800" b="1">
                <a:solidFill>
                  <a:srgbClr val="FF0000"/>
                </a:solidFill>
              </a:rPr>
              <a:t> </a:t>
            </a:r>
            <a:r>
              <a:rPr lang="ar-EG" sz="4800" b="1">
                <a:solidFill>
                  <a:srgbClr val="FF0000"/>
                </a:solidFill>
              </a:rPr>
              <a:t>أن </a:t>
            </a:r>
            <a:endParaRPr lang="en-US" sz="4800" b="1">
              <a:solidFill>
                <a:srgbClr val="FF0000"/>
              </a:solidFill>
            </a:endParaRPr>
          </a:p>
        </p:txBody>
      </p:sp>
      <p:sp>
        <p:nvSpPr>
          <p:cNvPr id="20484" name="Oval 5"/>
          <p:cNvSpPr>
            <a:spLocks noChangeArrowheads="1"/>
          </p:cNvSpPr>
          <p:nvPr/>
        </p:nvSpPr>
        <p:spPr bwMode="auto">
          <a:xfrm>
            <a:off x="6227763" y="1773238"/>
            <a:ext cx="2447925" cy="863600"/>
          </a:xfrm>
          <a:prstGeom prst="ellipse">
            <a:avLst/>
          </a:prstGeom>
          <a:solidFill>
            <a:schemeClr val="accent1"/>
          </a:solidFill>
          <a:ln w="9525">
            <a:solidFill>
              <a:schemeClr val="tx1"/>
            </a:solidFill>
            <a:round/>
            <a:headEnd/>
            <a:tailEnd/>
          </a:ln>
        </p:spPr>
        <p:txBody>
          <a:bodyPr wrap="none" anchor="ctr"/>
          <a:lstStyle/>
          <a:p>
            <a:pPr algn="ctr"/>
            <a:r>
              <a:rPr lang="ar-EG" sz="2400" b="1">
                <a:solidFill>
                  <a:schemeClr val="bg1"/>
                </a:solidFill>
              </a:rPr>
              <a:t>التشفير الرمزى</a:t>
            </a:r>
            <a:r>
              <a:rPr lang="en-US"/>
              <a:t> </a:t>
            </a:r>
          </a:p>
        </p:txBody>
      </p:sp>
      <p:sp>
        <p:nvSpPr>
          <p:cNvPr id="20485" name="Oval 6"/>
          <p:cNvSpPr>
            <a:spLocks noChangeArrowheads="1"/>
          </p:cNvSpPr>
          <p:nvPr/>
        </p:nvSpPr>
        <p:spPr bwMode="auto">
          <a:xfrm>
            <a:off x="6227763" y="2924175"/>
            <a:ext cx="2592387" cy="863600"/>
          </a:xfrm>
          <a:prstGeom prst="ellipse">
            <a:avLst/>
          </a:prstGeom>
          <a:solidFill>
            <a:schemeClr val="accent1"/>
          </a:solidFill>
          <a:ln w="9525">
            <a:solidFill>
              <a:schemeClr val="tx1"/>
            </a:solidFill>
            <a:round/>
            <a:headEnd/>
            <a:tailEnd/>
          </a:ln>
        </p:spPr>
        <p:txBody>
          <a:bodyPr wrap="none" anchor="ctr"/>
          <a:lstStyle/>
          <a:p>
            <a:pPr algn="ctr"/>
            <a:r>
              <a:rPr lang="ar-EG" sz="2400" b="1">
                <a:solidFill>
                  <a:schemeClr val="bg1"/>
                </a:solidFill>
              </a:rPr>
              <a:t>والمنظمات المعرفية</a:t>
            </a:r>
            <a:r>
              <a:rPr lang="en-US"/>
              <a:t> </a:t>
            </a:r>
          </a:p>
        </p:txBody>
      </p:sp>
      <p:sp>
        <p:nvSpPr>
          <p:cNvPr id="20486" name="Oval 7"/>
          <p:cNvSpPr>
            <a:spLocks noChangeArrowheads="1"/>
          </p:cNvSpPr>
          <p:nvPr/>
        </p:nvSpPr>
        <p:spPr bwMode="auto">
          <a:xfrm>
            <a:off x="6156325" y="4149725"/>
            <a:ext cx="2808288" cy="936625"/>
          </a:xfrm>
          <a:prstGeom prst="ellipse">
            <a:avLst/>
          </a:prstGeom>
          <a:solidFill>
            <a:schemeClr val="accent1"/>
          </a:solidFill>
          <a:ln w="9525">
            <a:solidFill>
              <a:schemeClr val="tx1"/>
            </a:solidFill>
            <a:round/>
            <a:headEnd/>
            <a:tailEnd/>
          </a:ln>
        </p:spPr>
        <p:txBody>
          <a:bodyPr wrap="none" anchor="ctr"/>
          <a:lstStyle/>
          <a:p>
            <a:pPr algn="ctr"/>
            <a:r>
              <a:rPr lang="ar-EG" sz="2400" b="1">
                <a:solidFill>
                  <a:schemeClr val="bg1"/>
                </a:solidFill>
              </a:rPr>
              <a:t>والترديد والتسميع</a:t>
            </a:r>
            <a:r>
              <a:rPr lang="en-US">
                <a:solidFill>
                  <a:schemeClr val="bg1"/>
                </a:solidFill>
              </a:rPr>
              <a:t> </a:t>
            </a:r>
          </a:p>
        </p:txBody>
      </p:sp>
      <p:sp>
        <p:nvSpPr>
          <p:cNvPr id="20487" name="Rectangle 8"/>
          <p:cNvSpPr>
            <a:spLocks noChangeArrowheads="1"/>
          </p:cNvSpPr>
          <p:nvPr/>
        </p:nvSpPr>
        <p:spPr bwMode="auto">
          <a:xfrm>
            <a:off x="539750" y="1196975"/>
            <a:ext cx="4176713" cy="2232025"/>
          </a:xfrm>
          <a:prstGeom prst="rect">
            <a:avLst/>
          </a:prstGeom>
          <a:solidFill>
            <a:schemeClr val="accent1"/>
          </a:solidFill>
          <a:ln w="9525">
            <a:solidFill>
              <a:schemeClr val="tx1"/>
            </a:solidFill>
            <a:miter lim="800000"/>
            <a:headEnd/>
            <a:tailEnd/>
          </a:ln>
        </p:spPr>
        <p:txBody>
          <a:bodyPr wrap="none" anchor="ctr"/>
          <a:lstStyle/>
          <a:p>
            <a:pPr algn="ctr"/>
            <a:r>
              <a:rPr lang="ar-EG" sz="2400" b="1">
                <a:solidFill>
                  <a:schemeClr val="bg1"/>
                </a:solidFill>
              </a:rPr>
              <a:t>يمكن أن يسهلوا من </a:t>
            </a:r>
          </a:p>
          <a:p>
            <a:pPr algn="ctr"/>
            <a:r>
              <a:rPr lang="ar-EG" sz="2400" b="1">
                <a:solidFill>
                  <a:schemeClr val="bg1"/>
                </a:solidFill>
              </a:rPr>
              <a:t>استرجاع الموضوعات المتعلمة </a:t>
            </a:r>
          </a:p>
          <a:p>
            <a:pPr algn="ctr"/>
            <a:r>
              <a:rPr lang="ar-EG" sz="2400" b="1">
                <a:solidFill>
                  <a:schemeClr val="bg1"/>
                </a:solidFill>
              </a:rPr>
              <a:t>والمحتفظ بها فى الذاكرة</a:t>
            </a:r>
            <a:r>
              <a:rPr lang="en-US" sz="2400" b="1">
                <a:solidFill>
                  <a:schemeClr val="bg1"/>
                </a:solidFill>
              </a:rPr>
              <a:t> </a:t>
            </a:r>
          </a:p>
        </p:txBody>
      </p:sp>
      <p:sp>
        <p:nvSpPr>
          <p:cNvPr id="20488" name="Rectangle 9"/>
          <p:cNvSpPr>
            <a:spLocks noChangeArrowheads="1"/>
          </p:cNvSpPr>
          <p:nvPr/>
        </p:nvSpPr>
        <p:spPr bwMode="auto">
          <a:xfrm>
            <a:off x="611188" y="3644900"/>
            <a:ext cx="3959225" cy="2447925"/>
          </a:xfrm>
          <a:prstGeom prst="rect">
            <a:avLst/>
          </a:prstGeom>
          <a:solidFill>
            <a:schemeClr val="accent1"/>
          </a:solidFill>
          <a:ln w="9525">
            <a:solidFill>
              <a:schemeClr val="tx1"/>
            </a:solidFill>
            <a:miter lim="800000"/>
            <a:headEnd/>
            <a:tailEnd/>
          </a:ln>
        </p:spPr>
        <p:txBody>
          <a:bodyPr wrap="none" anchor="ctr"/>
          <a:lstStyle/>
          <a:p>
            <a:pPr algn="ctr"/>
            <a:r>
              <a:rPr lang="ar-EG" sz="2400" b="1">
                <a:solidFill>
                  <a:schemeClr val="bg1"/>
                </a:solidFill>
              </a:rPr>
              <a:t>وكذلك إعادة إنتاج السلوك الملاحظ</a:t>
            </a:r>
            <a:endParaRPr lang="en-US" sz="2400" b="1">
              <a:solidFill>
                <a:schemeClr val="bg1"/>
              </a:solidFill>
            </a:endParaRPr>
          </a:p>
        </p:txBody>
      </p:sp>
      <p:sp>
        <p:nvSpPr>
          <p:cNvPr id="20489" name="Line 10"/>
          <p:cNvSpPr>
            <a:spLocks noChangeShapeType="1"/>
          </p:cNvSpPr>
          <p:nvPr/>
        </p:nvSpPr>
        <p:spPr bwMode="auto">
          <a:xfrm>
            <a:off x="4140200" y="404813"/>
            <a:ext cx="3671888" cy="1295400"/>
          </a:xfrm>
          <a:prstGeom prst="line">
            <a:avLst/>
          </a:prstGeom>
          <a:noFill/>
          <a:ln w="9525">
            <a:solidFill>
              <a:schemeClr val="tx1"/>
            </a:solidFill>
            <a:round/>
            <a:headEnd/>
            <a:tailEnd type="triangle" w="med" len="med"/>
          </a:ln>
        </p:spPr>
        <p:txBody>
          <a:bodyPr/>
          <a:lstStyle/>
          <a:p>
            <a:endParaRPr lang="en-US"/>
          </a:p>
        </p:txBody>
      </p:sp>
      <p:sp>
        <p:nvSpPr>
          <p:cNvPr id="20490" name="Line 11"/>
          <p:cNvSpPr>
            <a:spLocks noChangeShapeType="1"/>
          </p:cNvSpPr>
          <p:nvPr/>
        </p:nvSpPr>
        <p:spPr bwMode="auto">
          <a:xfrm>
            <a:off x="4356100" y="765175"/>
            <a:ext cx="2592388" cy="2376488"/>
          </a:xfrm>
          <a:prstGeom prst="line">
            <a:avLst/>
          </a:prstGeom>
          <a:noFill/>
          <a:ln w="9525">
            <a:solidFill>
              <a:schemeClr val="tx1"/>
            </a:solidFill>
            <a:round/>
            <a:headEnd/>
            <a:tailEnd type="triangle" w="med" len="med"/>
          </a:ln>
        </p:spPr>
        <p:txBody>
          <a:bodyPr/>
          <a:lstStyle/>
          <a:p>
            <a:endParaRPr lang="en-US"/>
          </a:p>
        </p:txBody>
      </p:sp>
      <p:sp>
        <p:nvSpPr>
          <p:cNvPr id="20491" name="Line 12"/>
          <p:cNvSpPr>
            <a:spLocks noChangeShapeType="1"/>
          </p:cNvSpPr>
          <p:nvPr/>
        </p:nvSpPr>
        <p:spPr bwMode="auto">
          <a:xfrm>
            <a:off x="3708400" y="908050"/>
            <a:ext cx="3455988" cy="3313113"/>
          </a:xfrm>
          <a:prstGeom prst="line">
            <a:avLst/>
          </a:prstGeom>
          <a:noFill/>
          <a:ln w="9525">
            <a:solidFill>
              <a:schemeClr val="tx1"/>
            </a:solidFill>
            <a:round/>
            <a:headEnd/>
            <a:tailEnd type="triangle" w="med" len="med"/>
          </a:ln>
        </p:spPr>
        <p:txBody>
          <a:bodyPr/>
          <a:lstStyle/>
          <a:p>
            <a:endParaRPr lang="en-US"/>
          </a:p>
        </p:txBody>
      </p:sp>
      <p:sp>
        <p:nvSpPr>
          <p:cNvPr id="20492" name="Line 15"/>
          <p:cNvSpPr>
            <a:spLocks noChangeShapeType="1"/>
          </p:cNvSpPr>
          <p:nvPr/>
        </p:nvSpPr>
        <p:spPr bwMode="auto">
          <a:xfrm flipH="1" flipV="1">
            <a:off x="4932363" y="2636838"/>
            <a:ext cx="792162" cy="1368425"/>
          </a:xfrm>
          <a:prstGeom prst="line">
            <a:avLst/>
          </a:prstGeom>
          <a:noFill/>
          <a:ln w="9525">
            <a:solidFill>
              <a:schemeClr val="tx1"/>
            </a:solidFill>
            <a:round/>
            <a:headEnd/>
            <a:tailEnd type="triangle" w="med" len="med"/>
          </a:ln>
        </p:spPr>
        <p:txBody>
          <a:bodyPr/>
          <a:lstStyle/>
          <a:p>
            <a:endParaRPr lang="en-US"/>
          </a:p>
        </p:txBody>
      </p:sp>
      <p:sp>
        <p:nvSpPr>
          <p:cNvPr id="20493" name="Line 16"/>
          <p:cNvSpPr>
            <a:spLocks noChangeShapeType="1"/>
          </p:cNvSpPr>
          <p:nvPr/>
        </p:nvSpPr>
        <p:spPr bwMode="auto">
          <a:xfrm flipH="1">
            <a:off x="4787900" y="4005263"/>
            <a:ext cx="936625" cy="144462"/>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صر نائب للمحتوى 14"/>
          <p:cNvSpPr>
            <a:spLocks noGrp="1"/>
          </p:cNvSpPr>
          <p:nvPr>
            <p:ph idx="4294967295"/>
          </p:nvPr>
        </p:nvSpPr>
        <p:spPr>
          <a:xfrm>
            <a:off x="0" y="2997200"/>
            <a:ext cx="2627313" cy="2447925"/>
          </a:xfr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623888" indent="-514350" algn="ctr" eaLnBrk="1" hangingPunct="1">
              <a:buFont typeface="Wingdings 3" pitchFamily="18" charset="2"/>
              <a:buNone/>
              <a:defRPr/>
            </a:pPr>
            <a:r>
              <a:rPr lang="ar-SA" sz="2000" b="1" smtClean="0">
                <a:solidFill>
                  <a:schemeClr val="tx1"/>
                </a:solidFill>
              </a:rPr>
              <a:t>لقد أصبحت نظرية التعلم الاجتماعى </a:t>
            </a:r>
            <a:r>
              <a:rPr lang="ar-SA" sz="2000" b="1" smtClean="0">
                <a:solidFill>
                  <a:srgbClr val="FF0000"/>
                </a:solidFill>
              </a:rPr>
              <a:t>المحفز الرئيسي للتكامل بين نظريات التعلم ذات الأصول المختلفة</a:t>
            </a:r>
            <a:r>
              <a:rPr lang="ar-SA" sz="2000" b="1" smtClean="0">
                <a:solidFill>
                  <a:schemeClr val="tx1"/>
                </a:solidFill>
              </a:rPr>
              <a:t>.</a:t>
            </a:r>
          </a:p>
        </p:txBody>
      </p:sp>
      <p:sp>
        <p:nvSpPr>
          <p:cNvPr id="2" name="عنوان 1"/>
          <p:cNvSpPr>
            <a:spLocks noGrp="1"/>
          </p:cNvSpPr>
          <p:nvPr>
            <p:ph type="title" idx="4294967295"/>
          </p:nvPr>
        </p:nvSpPr>
        <p:spPr/>
        <p:txBody>
          <a:bodyPr rtlCol="0">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a:spLocks noChangeArrowheads="1"/>
          </p:cNvSpPr>
          <p:nvPr/>
        </p:nvSpPr>
        <p:spPr bwMode="auto">
          <a:xfrm flipV="1">
            <a:off x="5795963" y="1700213"/>
            <a:ext cx="2449512" cy="1152525"/>
          </a:xfrm>
          <a:custGeom>
            <a:avLst/>
            <a:gdLst>
              <a:gd name="T0" fmla="*/ 2160240 w 2448272"/>
              <a:gd name="T1" fmla="*/ 0 h 1152128"/>
              <a:gd name="T2" fmla="*/ 1872208 w 2448272"/>
              <a:gd name="T3" fmla="*/ 288032 h 1152128"/>
              <a:gd name="T4" fmla="*/ 0 w 2448272"/>
              <a:gd name="T5" fmla="*/ 1027461 h 1152128"/>
              <a:gd name="T6" fmla="*/ 1142453 w 2448272"/>
              <a:gd name="T7" fmla="*/ 1152128 h 1152128"/>
              <a:gd name="T8" fmla="*/ 2284906 w 2448272"/>
              <a:gd name="T9" fmla="*/ 720080 h 1152128"/>
              <a:gd name="T10" fmla="*/ 2448272 w 2448272"/>
              <a:gd name="T11" fmla="*/ 288032 h 1152128"/>
              <a:gd name="T12" fmla="*/ 17694720 60000 65536"/>
              <a:gd name="T13" fmla="*/ 11796480 60000 65536"/>
              <a:gd name="T14" fmla="*/ 11796480 60000 65536"/>
              <a:gd name="T15" fmla="*/ 5898240 60000 65536"/>
              <a:gd name="T16" fmla="*/ 0 60000 65536"/>
              <a:gd name="T17" fmla="*/ 0 60000 65536"/>
              <a:gd name="T18" fmla="*/ 0 w 2448272"/>
              <a:gd name="T19" fmla="*/ 902796 h 1152128"/>
              <a:gd name="T20" fmla="*/ 2284906 w 2448272"/>
              <a:gd name="T21" fmla="*/ 1152128 h 1152128"/>
            </a:gdLst>
            <a:ahLst/>
            <a:cxnLst>
              <a:cxn ang="T12">
                <a:pos x="T0" y="T1"/>
              </a:cxn>
              <a:cxn ang="T13">
                <a:pos x="T2" y="T3"/>
              </a:cxn>
              <a:cxn ang="T14">
                <a:pos x="T4" y="T5"/>
              </a:cxn>
              <a:cxn ang="T15">
                <a:pos x="T6" y="T7"/>
              </a:cxn>
              <a:cxn ang="T16">
                <a:pos x="T8" y="T9"/>
              </a:cxn>
              <a:cxn ang="T17">
                <a:pos x="T10" y="T11"/>
              </a:cxn>
            </a:cxnLst>
            <a:rect l="T18" t="T19" r="T20" b="T21"/>
            <a:pathLst>
              <a:path w="2448272" h="1152128">
                <a:moveTo>
                  <a:pt x="0" y="902796"/>
                </a:moveTo>
                <a:lnTo>
                  <a:pt x="2035574" y="902796"/>
                </a:lnTo>
                <a:lnTo>
                  <a:pt x="2035574" y="288032"/>
                </a:lnTo>
                <a:lnTo>
                  <a:pt x="1872208" y="288032"/>
                </a:lnTo>
                <a:lnTo>
                  <a:pt x="2160240" y="0"/>
                </a:lnTo>
                <a:lnTo>
                  <a:pt x="2448272" y="288032"/>
                </a:lnTo>
                <a:lnTo>
                  <a:pt x="2284906" y="288032"/>
                </a:lnTo>
                <a:lnTo>
                  <a:pt x="2284906" y="1152128"/>
                </a:lnTo>
                <a:lnTo>
                  <a:pt x="0" y="1152128"/>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5" name="سهم منحني إلى الأعلى 4"/>
          <p:cNvSpPr>
            <a:spLocks noChangeArrowheads="1"/>
          </p:cNvSpPr>
          <p:nvPr/>
        </p:nvSpPr>
        <p:spPr bwMode="auto">
          <a:xfrm rot="10800000">
            <a:off x="1187450" y="1700213"/>
            <a:ext cx="4608513" cy="1079500"/>
          </a:xfrm>
          <a:custGeom>
            <a:avLst/>
            <a:gdLst>
              <a:gd name="T0" fmla="*/ 4338482 w 4608512"/>
              <a:gd name="T1" fmla="*/ 0 h 1080120"/>
              <a:gd name="T2" fmla="*/ 4068452 w 4608512"/>
              <a:gd name="T3" fmla="*/ 270030 h 1080120"/>
              <a:gd name="T4" fmla="*/ 0 w 4608512"/>
              <a:gd name="T5" fmla="*/ 945105 h 1080120"/>
              <a:gd name="T6" fmla="*/ 2236749 w 4608512"/>
              <a:gd name="T7" fmla="*/ 1080120 h 1080120"/>
              <a:gd name="T8" fmla="*/ 4473497 w 4608512"/>
              <a:gd name="T9" fmla="*/ 675075 h 1080120"/>
              <a:gd name="T10" fmla="*/ 4608512 w 4608512"/>
              <a:gd name="T11" fmla="*/ 270030 h 1080120"/>
              <a:gd name="T12" fmla="*/ 17694720 60000 65536"/>
              <a:gd name="T13" fmla="*/ 11796480 60000 65536"/>
              <a:gd name="T14" fmla="*/ 11796480 60000 65536"/>
              <a:gd name="T15" fmla="*/ 5898240 60000 65536"/>
              <a:gd name="T16" fmla="*/ 0 60000 65536"/>
              <a:gd name="T17" fmla="*/ 0 60000 65536"/>
              <a:gd name="T18" fmla="*/ 0 w 4608512"/>
              <a:gd name="T19" fmla="*/ 810090 h 1080120"/>
              <a:gd name="T20" fmla="*/ 4473497 w 4608512"/>
              <a:gd name="T21" fmla="*/ 1080120 h 1080120"/>
            </a:gdLst>
            <a:ahLst/>
            <a:cxnLst>
              <a:cxn ang="T12">
                <a:pos x="T0" y="T1"/>
              </a:cxn>
              <a:cxn ang="T13">
                <a:pos x="T2" y="T3"/>
              </a:cxn>
              <a:cxn ang="T14">
                <a:pos x="T4" y="T5"/>
              </a:cxn>
              <a:cxn ang="T15">
                <a:pos x="T6" y="T7"/>
              </a:cxn>
              <a:cxn ang="T16">
                <a:pos x="T8" y="T9"/>
              </a:cxn>
              <a:cxn ang="T17">
                <a:pos x="T10" y="T11"/>
              </a:cxn>
            </a:cxnLst>
            <a:rect l="T18" t="T19" r="T20" b="T21"/>
            <a:pathLst>
              <a:path w="4608512" h="1080120">
                <a:moveTo>
                  <a:pt x="0" y="810090"/>
                </a:moveTo>
                <a:lnTo>
                  <a:pt x="4203467" y="810090"/>
                </a:lnTo>
                <a:lnTo>
                  <a:pt x="4203467" y="270030"/>
                </a:lnTo>
                <a:lnTo>
                  <a:pt x="4068452" y="270030"/>
                </a:lnTo>
                <a:lnTo>
                  <a:pt x="4338482" y="0"/>
                </a:lnTo>
                <a:lnTo>
                  <a:pt x="4608512" y="270030"/>
                </a:lnTo>
                <a:lnTo>
                  <a:pt x="4473497" y="270030"/>
                </a:lnTo>
                <a:lnTo>
                  <a:pt x="4473497" y="1080120"/>
                </a:lnTo>
                <a:lnTo>
                  <a:pt x="0" y="1080120"/>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6" name="سهم للأسفل 5"/>
          <p:cNvSpPr/>
          <p:nvPr/>
        </p:nvSpPr>
        <p:spPr>
          <a:xfrm>
            <a:off x="4643438" y="19161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8" name="سهم للأسفل 7"/>
          <p:cNvSpPr/>
          <p:nvPr/>
        </p:nvSpPr>
        <p:spPr>
          <a:xfrm>
            <a:off x="4643438" y="1052513"/>
            <a:ext cx="485775"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6516688" y="3068638"/>
            <a:ext cx="2627312" cy="22320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Low" rtl="1">
              <a:tabLst>
                <a:tab pos="396875" algn="l"/>
              </a:tabLst>
              <a:defRPr/>
            </a:pPr>
            <a:r>
              <a:rPr lang="ar-SA" sz="2000" b="1">
                <a:solidFill>
                  <a:schemeClr val="tx1"/>
                </a:solidFill>
                <a:latin typeface="Arial" pitchFamily="34" charset="0"/>
              </a:rPr>
              <a:t>أن نموذج باندورا بدأ يلفت الانتياة من جانب التربويين والمربين وأولياء الأمور </a:t>
            </a:r>
            <a:r>
              <a:rPr lang="ar-SA" sz="2000" b="1">
                <a:solidFill>
                  <a:srgbClr val="FF0000"/>
                </a:solidFill>
                <a:latin typeface="Arial" pitchFamily="34" charset="0"/>
              </a:rPr>
              <a:t>كنموذج للتعلم والتدريس فى ذات الوقت.</a:t>
            </a:r>
          </a:p>
        </p:txBody>
      </p:sp>
      <p:sp>
        <p:nvSpPr>
          <p:cNvPr id="11" name="مستطيل 10"/>
          <p:cNvSpPr/>
          <p:nvPr/>
        </p:nvSpPr>
        <p:spPr>
          <a:xfrm>
            <a:off x="2843213" y="2852738"/>
            <a:ext cx="3311525" cy="23764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Low" rtl="1">
              <a:defRPr/>
            </a:pPr>
            <a:r>
              <a:rPr lang="ar-SA" sz="2400" b="1">
                <a:solidFill>
                  <a:schemeClr val="tx1"/>
                </a:solidFill>
                <a:latin typeface="Arial" pitchFamily="34" charset="0"/>
              </a:rPr>
              <a:t>أن النموذج تناولته العديد والعديد من الأبحاث العلمية، والكتابات التربوية والنفسية، </a:t>
            </a:r>
            <a:r>
              <a:rPr lang="ar-SA" sz="2400" b="1">
                <a:solidFill>
                  <a:srgbClr val="FF0000"/>
                </a:solidFill>
                <a:latin typeface="Arial" pitchFamily="34" charset="0"/>
              </a:rPr>
              <a:t>والتى أثبت فعاليته وصلاحيته.</a:t>
            </a:r>
          </a:p>
        </p:txBody>
      </p:sp>
      <p:sp>
        <p:nvSpPr>
          <p:cNvPr id="14" name="مستطيل 13"/>
          <p:cNvSpPr/>
          <p:nvPr/>
        </p:nvSpPr>
        <p:spPr>
          <a:xfrm>
            <a:off x="323850" y="188913"/>
            <a:ext cx="8496300" cy="72548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وهناك العديد من الأسباب التى تجعل التربويين وأولياء الأمور فى حاجة إلى نموذج باندورا منها:</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79388" y="0"/>
            <a:ext cx="8640762" cy="908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800" b="1" u="sng">
                <a:solidFill>
                  <a:schemeClr val="bg1"/>
                </a:solidFill>
                <a:latin typeface="Arial" pitchFamily="34" charset="0"/>
              </a:rPr>
              <a:t>الفكرة الأساسية لنظرية التعلم القائم على الملاحظة</a:t>
            </a:r>
          </a:p>
        </p:txBody>
      </p:sp>
      <p:sp>
        <p:nvSpPr>
          <p:cNvPr id="5" name="شكل بيضاوي 4"/>
          <p:cNvSpPr/>
          <p:nvPr/>
        </p:nvSpPr>
        <p:spPr>
          <a:xfrm>
            <a:off x="6659563" y="1484313"/>
            <a:ext cx="2484437" cy="187166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000" b="1">
                <a:solidFill>
                  <a:schemeClr val="tx1"/>
                </a:solidFill>
                <a:latin typeface="Arial" pitchFamily="34" charset="0"/>
              </a:rPr>
              <a:t>التعلم القائم على الملاحظة يمثل </a:t>
            </a:r>
            <a:r>
              <a:rPr lang="ar-EG" sz="2000" b="1">
                <a:solidFill>
                  <a:srgbClr val="0000CC"/>
                </a:solidFill>
                <a:latin typeface="Arial" pitchFamily="34" charset="0"/>
              </a:rPr>
              <a:t>الميكانزم الأساسى</a:t>
            </a:r>
            <a:r>
              <a:rPr lang="ar-EG" sz="2000" b="1">
                <a:solidFill>
                  <a:schemeClr val="tx1"/>
                </a:solidFill>
                <a:latin typeface="Arial" pitchFamily="34" charset="0"/>
              </a:rPr>
              <a:t> والرئيسي فى </a:t>
            </a:r>
            <a:r>
              <a:rPr lang="ar-EG" sz="2000" b="1">
                <a:solidFill>
                  <a:srgbClr val="0000CC"/>
                </a:solidFill>
                <a:latin typeface="Arial" pitchFamily="34" charset="0"/>
              </a:rPr>
              <a:t>التعلم</a:t>
            </a:r>
            <a:r>
              <a:rPr lang="en-US" sz="2000" b="1">
                <a:solidFill>
                  <a:srgbClr val="0000CC"/>
                </a:solidFill>
                <a:latin typeface="Arial" pitchFamily="34" charset="0"/>
                <a:cs typeface="Arial" pitchFamily="34" charset="0"/>
              </a:rPr>
              <a:t> </a:t>
            </a:r>
            <a:endParaRPr lang="ar-SA" sz="2000" b="1">
              <a:solidFill>
                <a:srgbClr val="0000CC"/>
              </a:solidFill>
              <a:latin typeface="Arial" pitchFamily="34" charset="0"/>
            </a:endParaRPr>
          </a:p>
        </p:txBody>
      </p:sp>
      <p:sp>
        <p:nvSpPr>
          <p:cNvPr id="11" name="شكل بيضاوي 10"/>
          <p:cNvSpPr/>
          <p:nvPr/>
        </p:nvSpPr>
        <p:spPr>
          <a:xfrm>
            <a:off x="3348038" y="1557338"/>
            <a:ext cx="2881312" cy="18002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b="1">
                <a:solidFill>
                  <a:srgbClr val="FF0000"/>
                </a:solidFill>
                <a:latin typeface="Arial" pitchFamily="34" charset="0"/>
              </a:rPr>
              <a:t>تطور الشخصية والنماذج السلوكية</a:t>
            </a:r>
            <a:r>
              <a:rPr lang="ar-EG" b="1">
                <a:solidFill>
                  <a:schemeClr val="tx1"/>
                </a:solidFill>
                <a:latin typeface="Arial" pitchFamily="34" charset="0"/>
              </a:rPr>
              <a:t> من خلال نظريته التعلم القائم على الملاحظة والتفاعل الاجتماعي</a:t>
            </a:r>
            <a:r>
              <a:rPr lang="en-US">
                <a:solidFill>
                  <a:schemeClr val="tx1"/>
                </a:solidFill>
                <a:latin typeface="Arial" pitchFamily="34" charset="0"/>
                <a:cs typeface="Arial" pitchFamily="34" charset="0"/>
              </a:rPr>
              <a:t> </a:t>
            </a:r>
            <a:endParaRPr lang="ar-SA">
              <a:solidFill>
                <a:schemeClr val="tx1"/>
              </a:solidFill>
              <a:latin typeface="Arial" pitchFamily="34" charset="0"/>
            </a:endParaRPr>
          </a:p>
        </p:txBody>
      </p:sp>
      <p:sp>
        <p:nvSpPr>
          <p:cNvPr id="12" name="شكل بيضاوي 11"/>
          <p:cNvSpPr/>
          <p:nvPr/>
        </p:nvSpPr>
        <p:spPr>
          <a:xfrm>
            <a:off x="0" y="1341438"/>
            <a:ext cx="3059113" cy="20891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b="1">
                <a:solidFill>
                  <a:schemeClr val="tx1"/>
                </a:solidFill>
                <a:latin typeface="Arial" pitchFamily="34" charset="0"/>
              </a:rPr>
              <a:t>يري أن </a:t>
            </a:r>
            <a:r>
              <a:rPr lang="ar-SA" b="1">
                <a:solidFill>
                  <a:srgbClr val="FF0000"/>
                </a:solidFill>
                <a:latin typeface="Arial" pitchFamily="34" charset="0"/>
              </a:rPr>
              <a:t>التعزيز يلعب</a:t>
            </a:r>
            <a:r>
              <a:rPr lang="ar-SA" b="1">
                <a:solidFill>
                  <a:schemeClr val="tx1"/>
                </a:solidFill>
                <a:latin typeface="Arial" pitchFamily="34" charset="0"/>
              </a:rPr>
              <a:t> دورا مهما ف</a:t>
            </a:r>
            <a:r>
              <a:rPr lang="ar-EG" b="1">
                <a:solidFill>
                  <a:schemeClr val="tx1"/>
                </a:solidFill>
                <a:latin typeface="Arial" pitchFamily="34" charset="0"/>
              </a:rPr>
              <a:t>ي</a:t>
            </a:r>
            <a:r>
              <a:rPr lang="ar-SA" b="1">
                <a:solidFill>
                  <a:schemeClr val="tx1"/>
                </a:solidFill>
                <a:latin typeface="Arial" pitchFamily="34" charset="0"/>
              </a:rPr>
              <a:t> الوظائف ا</a:t>
            </a:r>
            <a:r>
              <a:rPr lang="ar-SA" b="1">
                <a:solidFill>
                  <a:srgbClr val="0000CC"/>
                </a:solidFill>
                <a:latin typeface="Arial" pitchFamily="34" charset="0"/>
              </a:rPr>
              <a:t>لمعلوماتية</a:t>
            </a:r>
            <a:r>
              <a:rPr lang="ar-SA" b="1">
                <a:solidFill>
                  <a:schemeClr val="tx1"/>
                </a:solidFill>
                <a:latin typeface="Arial" pitchFamily="34" charset="0"/>
              </a:rPr>
              <a:t> و</a:t>
            </a:r>
            <a:r>
              <a:rPr lang="ar-SA" b="1">
                <a:solidFill>
                  <a:srgbClr val="0000CC"/>
                </a:solidFill>
                <a:latin typeface="Arial" pitchFamily="34" charset="0"/>
              </a:rPr>
              <a:t>الدافعية </a:t>
            </a:r>
            <a:r>
              <a:rPr lang="ar-SA" b="1">
                <a:solidFill>
                  <a:schemeClr val="tx1"/>
                </a:solidFill>
                <a:latin typeface="Arial" pitchFamily="34" charset="0"/>
              </a:rPr>
              <a:t>للتعلم، وفى تنظيم السلوك التالى لعملية التعلم.</a:t>
            </a:r>
          </a:p>
        </p:txBody>
      </p:sp>
      <p:sp>
        <p:nvSpPr>
          <p:cNvPr id="20" name="شكل بيضاوي 19"/>
          <p:cNvSpPr/>
          <p:nvPr/>
        </p:nvSpPr>
        <p:spPr>
          <a:xfrm>
            <a:off x="1258888" y="4365625"/>
            <a:ext cx="7596187" cy="187166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bg1"/>
                </a:solidFill>
                <a:latin typeface="Arial" pitchFamily="34" charset="0"/>
              </a:rPr>
              <a:t>وتقوم تلك النظرية على أنه يمكن تعديل السلوك والاتجاهات من خلال </a:t>
            </a:r>
            <a:r>
              <a:rPr lang="ar-SA" sz="2400" b="1">
                <a:solidFill>
                  <a:srgbClr val="0000CC"/>
                </a:solidFill>
                <a:latin typeface="Arial" pitchFamily="34" charset="0"/>
              </a:rPr>
              <a:t>العلاقات الاجتماعية</a:t>
            </a:r>
            <a:r>
              <a:rPr lang="ar-SA" sz="2400" b="1">
                <a:solidFill>
                  <a:schemeClr val="bg1"/>
                </a:solidFill>
                <a:latin typeface="Arial" pitchFamily="34" charset="0"/>
              </a:rPr>
              <a:t> في سياق مبادئ التعلم القائم على الملاحظة</a:t>
            </a:r>
            <a:r>
              <a:rPr lang="en-US" sz="2400">
                <a:solidFill>
                  <a:schemeClr val="bg1"/>
                </a:solidFill>
                <a:latin typeface="Arial" pitchFamily="34" charset="0"/>
                <a:cs typeface="Arial" pitchFamily="34" charset="0"/>
              </a:rPr>
              <a:t> </a:t>
            </a:r>
            <a:endParaRPr lang="ar-SA" sz="2400">
              <a:solidFill>
                <a:schemeClr val="bg1"/>
              </a:solidFill>
              <a:latin typeface="Arial" pitchFamily="34" charset="0"/>
            </a:endParaRPr>
          </a:p>
        </p:txBody>
      </p:sp>
      <p:sp>
        <p:nvSpPr>
          <p:cNvPr id="27" name="سهم للأسفل 26"/>
          <p:cNvSpPr/>
          <p:nvPr/>
        </p:nvSpPr>
        <p:spPr>
          <a:xfrm>
            <a:off x="7885113" y="620713"/>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4643438" y="981075"/>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 name="سهم للأسفل 31"/>
          <p:cNvSpPr/>
          <p:nvPr/>
        </p:nvSpPr>
        <p:spPr>
          <a:xfrm>
            <a:off x="971550" y="836613"/>
            <a:ext cx="484188"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لمحتوى 2"/>
          <p:cNvSpPr>
            <a:spLocks noGrp="1"/>
          </p:cNvSpPr>
          <p:nvPr>
            <p:ph idx="1"/>
          </p:nvPr>
        </p:nvSpPr>
        <p:spPr>
          <a:xfrm>
            <a:off x="684213" y="1844675"/>
            <a:ext cx="8229600" cy="4525963"/>
          </a:xfrm>
        </p:spPr>
        <p:txBody>
          <a:bodyPr/>
          <a:lstStyle/>
          <a:p>
            <a:pPr eaLnBrk="1" hangingPunct="1">
              <a:buFont typeface="Wingdings 3" pitchFamily="18" charset="2"/>
              <a:buNone/>
            </a:pPr>
            <a:endParaRPr lang="ar-EG" sz="2400" b="1" smtClean="0"/>
          </a:p>
        </p:txBody>
      </p:sp>
      <p:sp>
        <p:nvSpPr>
          <p:cNvPr id="23555" name="Rectangle 4"/>
          <p:cNvSpPr>
            <a:spLocks noChangeArrowheads="1"/>
          </p:cNvSpPr>
          <p:nvPr/>
        </p:nvSpPr>
        <p:spPr bwMode="auto">
          <a:xfrm>
            <a:off x="0" y="461963"/>
            <a:ext cx="9144000" cy="396875"/>
          </a:xfrm>
          <a:prstGeom prst="rect">
            <a:avLst/>
          </a:prstGeom>
          <a:noFill/>
          <a:ln w="9525">
            <a:noFill/>
            <a:miter lim="800000"/>
            <a:headEnd/>
            <a:tailEnd/>
          </a:ln>
        </p:spPr>
        <p:txBody>
          <a:bodyPr anchor="ctr">
            <a:spAutoFit/>
          </a:bodyPr>
          <a:lstStyle/>
          <a:p>
            <a:pPr algn="r" rtl="1"/>
            <a:r>
              <a:rPr lang="ar-SA" sz="2000" b="1">
                <a:solidFill>
                  <a:srgbClr val="FF0000"/>
                </a:solidFill>
              </a:rPr>
              <a:t>الحتمية التبادلية كمفهوم أساسي تقوم عليه عملية التعلم، والشكل التالى يوضح ماهية الحتمية التبادلية</a:t>
            </a:r>
            <a:r>
              <a:rPr lang="en-US" sz="2000" b="1">
                <a:solidFill>
                  <a:srgbClr val="FF0000"/>
                </a:solidFill>
              </a:rPr>
              <a:t> </a:t>
            </a:r>
          </a:p>
        </p:txBody>
      </p:sp>
      <p:grpSp>
        <p:nvGrpSpPr>
          <p:cNvPr id="23556" name="Group 5"/>
          <p:cNvGrpSpPr>
            <a:grpSpLocks/>
          </p:cNvGrpSpPr>
          <p:nvPr/>
        </p:nvGrpSpPr>
        <p:grpSpPr bwMode="auto">
          <a:xfrm>
            <a:off x="611188" y="2133600"/>
            <a:ext cx="2808287" cy="3240088"/>
            <a:chOff x="4845" y="12945"/>
            <a:chExt cx="3810" cy="2040"/>
          </a:xfrm>
        </p:grpSpPr>
        <p:sp>
          <p:nvSpPr>
            <p:cNvPr id="23564" name="AutoShape 6"/>
            <p:cNvSpPr>
              <a:spLocks noChangeArrowheads="1"/>
            </p:cNvSpPr>
            <p:nvPr/>
          </p:nvSpPr>
          <p:spPr bwMode="auto">
            <a:xfrm>
              <a:off x="6270" y="12945"/>
              <a:ext cx="690" cy="690"/>
            </a:xfrm>
            <a:prstGeom prst="flowChartAlternateProcess">
              <a:avLst/>
            </a:prstGeom>
            <a:solidFill>
              <a:srgbClr val="FFFFFF"/>
            </a:solidFill>
            <a:ln w="9525">
              <a:solidFill>
                <a:srgbClr val="000000"/>
              </a:solidFill>
              <a:miter lim="800000"/>
              <a:headEnd/>
              <a:tailEnd/>
            </a:ln>
          </p:spPr>
          <p:txBody>
            <a:bodyPr/>
            <a:lstStyle/>
            <a:p>
              <a:pPr algn="r" rtl="1"/>
              <a:r>
                <a:rPr lang="en-US" sz="2000" b="1">
                  <a:latin typeface="Times New Roman" pitchFamily="18" charset="0"/>
                </a:rPr>
                <a:t>P</a:t>
              </a:r>
            </a:p>
            <a:p>
              <a:pPr algn="r" rtl="1"/>
              <a:endParaRPr lang="ar-EG" sz="2000" b="1">
                <a:latin typeface="Times New Roman" pitchFamily="18" charset="0"/>
              </a:endParaRPr>
            </a:p>
            <a:p>
              <a:pPr algn="r" rtl="1"/>
              <a:endParaRPr lang="en-US" sz="2000" b="1">
                <a:latin typeface="Times New Roman" pitchFamily="18" charset="0"/>
              </a:endParaRPr>
            </a:p>
            <a:p>
              <a:pPr algn="r" rtl="1"/>
              <a:endParaRPr lang="en-US" sz="2000" b="1">
                <a:latin typeface="Times New Roman" pitchFamily="18" charset="0"/>
              </a:endParaRPr>
            </a:p>
            <a:p>
              <a:pPr algn="r" rtl="1"/>
              <a:endParaRPr lang="en-US" sz="2000" b="1"/>
            </a:p>
          </p:txBody>
        </p:sp>
        <p:sp>
          <p:nvSpPr>
            <p:cNvPr id="23565" name="AutoShape 7"/>
            <p:cNvSpPr>
              <a:spLocks noChangeArrowheads="1"/>
            </p:cNvSpPr>
            <p:nvPr/>
          </p:nvSpPr>
          <p:spPr bwMode="auto">
            <a:xfrm>
              <a:off x="4845" y="14460"/>
              <a:ext cx="690" cy="525"/>
            </a:xfrm>
            <a:prstGeom prst="flowChartAlternateProcess">
              <a:avLst/>
            </a:prstGeom>
            <a:solidFill>
              <a:srgbClr val="FFFFFF"/>
            </a:solidFill>
            <a:ln w="9525">
              <a:solidFill>
                <a:srgbClr val="000000"/>
              </a:solidFill>
              <a:miter lim="800000"/>
              <a:headEnd/>
              <a:tailEnd/>
            </a:ln>
          </p:spPr>
          <p:txBody>
            <a:bodyPr/>
            <a:lstStyle/>
            <a:p>
              <a:pPr algn="r" rtl="1"/>
              <a:r>
                <a:rPr lang="en-US" sz="2400" b="1">
                  <a:latin typeface="Times New Roman" pitchFamily="18" charset="0"/>
                </a:rPr>
                <a:t>B</a:t>
              </a:r>
              <a:endParaRPr lang="en-US" sz="2400" b="1"/>
            </a:p>
          </p:txBody>
        </p:sp>
        <p:sp>
          <p:nvSpPr>
            <p:cNvPr id="23566" name="AutoShape 8"/>
            <p:cNvSpPr>
              <a:spLocks noChangeArrowheads="1"/>
            </p:cNvSpPr>
            <p:nvPr/>
          </p:nvSpPr>
          <p:spPr bwMode="auto">
            <a:xfrm>
              <a:off x="7965" y="14460"/>
              <a:ext cx="690" cy="525"/>
            </a:xfrm>
            <a:prstGeom prst="flowChartAlternateProcess">
              <a:avLst/>
            </a:prstGeom>
            <a:solidFill>
              <a:srgbClr val="FFFFFF"/>
            </a:solidFill>
            <a:ln w="9525">
              <a:solidFill>
                <a:srgbClr val="000000"/>
              </a:solidFill>
              <a:miter lim="800000"/>
              <a:headEnd/>
              <a:tailEnd/>
            </a:ln>
          </p:spPr>
          <p:txBody>
            <a:bodyPr/>
            <a:lstStyle/>
            <a:p>
              <a:pPr algn="r" rtl="1"/>
              <a:r>
                <a:rPr lang="en-US" sz="2400" b="1">
                  <a:latin typeface="Times New Roman" pitchFamily="18" charset="0"/>
                </a:rPr>
                <a:t>E</a:t>
              </a:r>
              <a:endParaRPr lang="en-US" sz="2400" b="1"/>
            </a:p>
          </p:txBody>
        </p:sp>
        <p:cxnSp>
          <p:nvCxnSpPr>
            <p:cNvPr id="23567" name="AutoShape 9"/>
            <p:cNvCxnSpPr>
              <a:cxnSpLocks noChangeShapeType="1"/>
            </p:cNvCxnSpPr>
            <p:nvPr/>
          </p:nvCxnSpPr>
          <p:spPr bwMode="auto">
            <a:xfrm>
              <a:off x="6960" y="13440"/>
              <a:ext cx="1230" cy="1020"/>
            </a:xfrm>
            <a:prstGeom prst="straightConnector1">
              <a:avLst/>
            </a:prstGeom>
            <a:noFill/>
            <a:ln w="9525">
              <a:solidFill>
                <a:srgbClr val="000000"/>
              </a:solidFill>
              <a:round/>
              <a:headEnd type="triangle" w="med" len="med"/>
              <a:tailEnd type="triangle" w="med" len="med"/>
            </a:ln>
          </p:spPr>
        </p:cxnSp>
        <p:cxnSp>
          <p:nvCxnSpPr>
            <p:cNvPr id="23568" name="AutoShape 10"/>
            <p:cNvCxnSpPr>
              <a:cxnSpLocks noChangeShapeType="1"/>
            </p:cNvCxnSpPr>
            <p:nvPr/>
          </p:nvCxnSpPr>
          <p:spPr bwMode="auto">
            <a:xfrm>
              <a:off x="5430" y="14700"/>
              <a:ext cx="2610" cy="0"/>
            </a:xfrm>
            <a:prstGeom prst="straightConnector1">
              <a:avLst/>
            </a:prstGeom>
            <a:noFill/>
            <a:ln w="9525">
              <a:solidFill>
                <a:srgbClr val="000000"/>
              </a:solidFill>
              <a:round/>
              <a:headEnd type="triangle" w="med" len="med"/>
              <a:tailEnd type="triangle" w="med" len="med"/>
            </a:ln>
          </p:spPr>
        </p:cxnSp>
        <p:cxnSp>
          <p:nvCxnSpPr>
            <p:cNvPr id="23569" name="AutoShape 11"/>
            <p:cNvCxnSpPr>
              <a:cxnSpLocks noChangeShapeType="1"/>
            </p:cNvCxnSpPr>
            <p:nvPr/>
          </p:nvCxnSpPr>
          <p:spPr bwMode="auto">
            <a:xfrm flipV="1">
              <a:off x="5265" y="13350"/>
              <a:ext cx="1005" cy="1110"/>
            </a:xfrm>
            <a:prstGeom prst="straightConnector1">
              <a:avLst/>
            </a:prstGeom>
            <a:noFill/>
            <a:ln w="9525">
              <a:solidFill>
                <a:srgbClr val="000000"/>
              </a:solidFill>
              <a:round/>
              <a:headEnd type="triangle" w="med" len="med"/>
              <a:tailEnd type="triangle" w="med" len="med"/>
            </a:ln>
          </p:spPr>
        </p:cxnSp>
      </p:grpSp>
      <p:grpSp>
        <p:nvGrpSpPr>
          <p:cNvPr id="23557" name="Group 12"/>
          <p:cNvGrpSpPr>
            <a:grpSpLocks/>
          </p:cNvGrpSpPr>
          <p:nvPr/>
        </p:nvGrpSpPr>
        <p:grpSpPr bwMode="auto">
          <a:xfrm>
            <a:off x="4067175" y="1412875"/>
            <a:ext cx="4581525" cy="4248150"/>
            <a:chOff x="2700" y="1583"/>
            <a:chExt cx="5400" cy="2552"/>
          </a:xfrm>
        </p:grpSpPr>
        <p:sp>
          <p:nvSpPr>
            <p:cNvPr id="23558" name="AutoShape 13"/>
            <p:cNvSpPr>
              <a:spLocks noChangeArrowheads="1"/>
            </p:cNvSpPr>
            <p:nvPr/>
          </p:nvSpPr>
          <p:spPr bwMode="auto">
            <a:xfrm>
              <a:off x="4320" y="1583"/>
              <a:ext cx="1800" cy="1080"/>
            </a:xfrm>
            <a:prstGeom prst="flowChartProcess">
              <a:avLst/>
            </a:prstGeom>
            <a:solidFill>
              <a:srgbClr val="FFFFFF"/>
            </a:solidFill>
            <a:ln w="31750">
              <a:solidFill>
                <a:srgbClr val="4BACC6"/>
              </a:solidFill>
              <a:miter lim="800000"/>
              <a:headEnd/>
              <a:tailEnd/>
            </a:ln>
          </p:spPr>
          <p:txBody>
            <a:bodyPr/>
            <a:lstStyle/>
            <a:p>
              <a:pPr algn="ctr" rtl="1"/>
              <a:endParaRPr lang="ar-EG" sz="2000" b="1">
                <a:latin typeface="Times New Roman" pitchFamily="18" charset="0"/>
                <a:cs typeface="Simplified Arabic" pitchFamily="2" charset="-78"/>
              </a:endParaRPr>
            </a:p>
            <a:p>
              <a:pPr algn="ctr" rtl="1"/>
              <a:r>
                <a:rPr lang="ar-SA" sz="2000" b="1">
                  <a:latin typeface="Times New Roman" pitchFamily="18" charset="0"/>
                  <a:cs typeface="Simplified Arabic" pitchFamily="2" charset="-78"/>
                </a:rPr>
                <a:t>عوامل شخصية "فعالية الذات "</a:t>
              </a:r>
              <a:endParaRPr lang="en-US" sz="2000" b="1"/>
            </a:p>
          </p:txBody>
        </p:sp>
        <p:sp>
          <p:nvSpPr>
            <p:cNvPr id="23559" name="Rectangle 14"/>
            <p:cNvSpPr>
              <a:spLocks noChangeArrowheads="1"/>
            </p:cNvSpPr>
            <p:nvPr/>
          </p:nvSpPr>
          <p:spPr bwMode="auto">
            <a:xfrm>
              <a:off x="2700" y="3055"/>
              <a:ext cx="1980" cy="1080"/>
            </a:xfrm>
            <a:prstGeom prst="rect">
              <a:avLst/>
            </a:prstGeom>
            <a:solidFill>
              <a:srgbClr val="FFFFFF"/>
            </a:solidFill>
            <a:ln w="31750">
              <a:solidFill>
                <a:srgbClr val="4F81BD"/>
              </a:solidFill>
              <a:miter lim="800000"/>
              <a:headEnd/>
              <a:tailEnd/>
            </a:ln>
          </p:spPr>
          <p:txBody>
            <a:bodyPr/>
            <a:lstStyle/>
            <a:p>
              <a:pPr algn="ctr" rtl="1"/>
              <a:endParaRPr lang="ar-EG" sz="2400" b="1">
                <a:latin typeface="Times New Roman" pitchFamily="18" charset="0"/>
                <a:cs typeface="Simplified Arabic" pitchFamily="2" charset="-78"/>
              </a:endParaRPr>
            </a:p>
            <a:p>
              <a:pPr algn="ctr" rtl="1"/>
              <a:r>
                <a:rPr lang="ar-SA" sz="2400" b="1">
                  <a:latin typeface="Times New Roman" pitchFamily="18" charset="0"/>
                  <a:cs typeface="Simplified Arabic" pitchFamily="2" charset="-78"/>
                </a:rPr>
                <a:t>عوامل بيئية </a:t>
              </a:r>
              <a:endParaRPr lang="en-US" sz="2400" b="1"/>
            </a:p>
          </p:txBody>
        </p:sp>
        <p:sp>
          <p:nvSpPr>
            <p:cNvPr id="23560" name="Rectangle 15"/>
            <p:cNvSpPr>
              <a:spLocks noChangeArrowheads="1"/>
            </p:cNvSpPr>
            <p:nvPr/>
          </p:nvSpPr>
          <p:spPr bwMode="auto">
            <a:xfrm>
              <a:off x="6300" y="3055"/>
              <a:ext cx="1800" cy="1080"/>
            </a:xfrm>
            <a:prstGeom prst="rect">
              <a:avLst/>
            </a:prstGeom>
            <a:solidFill>
              <a:srgbClr val="FFFFFF"/>
            </a:solidFill>
            <a:ln w="31750">
              <a:solidFill>
                <a:srgbClr val="4F81BD"/>
              </a:solidFill>
              <a:miter lim="800000"/>
              <a:headEnd/>
              <a:tailEnd/>
            </a:ln>
          </p:spPr>
          <p:txBody>
            <a:bodyPr/>
            <a:lstStyle/>
            <a:p>
              <a:pPr algn="ctr" rtl="1"/>
              <a:r>
                <a:rPr lang="ar-SA" sz="2400" b="1">
                  <a:latin typeface="Times New Roman" pitchFamily="18" charset="0"/>
                  <a:cs typeface="Simplified Arabic" pitchFamily="2" charset="-78"/>
                </a:rPr>
                <a:t>عوامل سلوكية "</a:t>
              </a:r>
              <a:r>
                <a:rPr lang="ar-SA" sz="2400" b="1">
                  <a:latin typeface="Times New Roman" pitchFamily="18" charset="0"/>
                  <a:cs typeface="Times New Roman" pitchFamily="18" charset="0"/>
                </a:rPr>
                <a:t>الأداء </a:t>
              </a:r>
              <a:r>
                <a:rPr lang="ar-SA" sz="2400" b="1">
                  <a:latin typeface="Times New Roman" pitchFamily="18" charset="0"/>
                </a:rPr>
                <a:t>"</a:t>
              </a:r>
              <a:endParaRPr lang="en-US" sz="2400" b="1"/>
            </a:p>
          </p:txBody>
        </p:sp>
        <p:sp>
          <p:nvSpPr>
            <p:cNvPr id="23561" name="Line 16"/>
            <p:cNvSpPr>
              <a:spLocks noChangeShapeType="1"/>
            </p:cNvSpPr>
            <p:nvPr/>
          </p:nvSpPr>
          <p:spPr bwMode="auto">
            <a:xfrm flipH="1">
              <a:off x="3420" y="1763"/>
              <a:ext cx="900" cy="1260"/>
            </a:xfrm>
            <a:prstGeom prst="line">
              <a:avLst/>
            </a:prstGeom>
            <a:noFill/>
            <a:ln w="9525">
              <a:solidFill>
                <a:srgbClr val="000000"/>
              </a:solidFill>
              <a:round/>
              <a:headEnd type="triangle" w="med" len="med"/>
              <a:tailEnd type="triangle" w="med" len="med"/>
            </a:ln>
          </p:spPr>
          <p:txBody>
            <a:bodyPr/>
            <a:lstStyle/>
            <a:p>
              <a:endParaRPr lang="en-US"/>
            </a:p>
          </p:txBody>
        </p:sp>
        <p:sp>
          <p:nvSpPr>
            <p:cNvPr id="23562" name="Line 17"/>
            <p:cNvSpPr>
              <a:spLocks noChangeShapeType="1"/>
            </p:cNvSpPr>
            <p:nvPr/>
          </p:nvSpPr>
          <p:spPr bwMode="auto">
            <a:xfrm>
              <a:off x="6120" y="1763"/>
              <a:ext cx="900" cy="1260"/>
            </a:xfrm>
            <a:prstGeom prst="line">
              <a:avLst/>
            </a:prstGeom>
            <a:noFill/>
            <a:ln w="9525">
              <a:solidFill>
                <a:srgbClr val="000000"/>
              </a:solidFill>
              <a:round/>
              <a:headEnd type="triangle" w="med" len="med"/>
              <a:tailEnd type="triangle" w="med" len="med"/>
            </a:ln>
          </p:spPr>
          <p:txBody>
            <a:bodyPr/>
            <a:lstStyle/>
            <a:p>
              <a:endParaRPr lang="en-US"/>
            </a:p>
          </p:txBody>
        </p:sp>
        <p:sp>
          <p:nvSpPr>
            <p:cNvPr id="23563" name="Line 18"/>
            <p:cNvSpPr>
              <a:spLocks noChangeShapeType="1"/>
            </p:cNvSpPr>
            <p:nvPr/>
          </p:nvSpPr>
          <p:spPr bwMode="auto">
            <a:xfrm flipV="1">
              <a:off x="4680" y="3756"/>
              <a:ext cx="1620" cy="0"/>
            </a:xfrm>
            <a:prstGeom prst="line">
              <a:avLst/>
            </a:prstGeom>
            <a:noFill/>
            <a:ln w="9525">
              <a:solidFill>
                <a:srgbClr val="000000"/>
              </a:solidFill>
              <a:round/>
              <a:headEnd type="triangle" w="med" len="me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لمحتوى 2"/>
          <p:cNvSpPr>
            <a:spLocks noGrp="1"/>
          </p:cNvSpPr>
          <p:nvPr>
            <p:ph idx="1"/>
          </p:nvPr>
        </p:nvSpPr>
        <p:spPr/>
        <p:txBody>
          <a:bodyPr/>
          <a:lstStyle/>
          <a:p>
            <a:pPr eaLnBrk="1" hangingPunct="1"/>
            <a:r>
              <a:rPr lang="ar-EG" b="1" smtClean="0"/>
              <a:t>يتضح أن فعالية الذات الأكاديمية كأحد العوامل الذاتية المرتبطة بالجانب الدراسي تؤثر وتتأثر بالبيئة الدراسية المحيطة:</a:t>
            </a:r>
          </a:p>
          <a:p>
            <a:pPr eaLnBrk="1" hangingPunct="1"/>
            <a:r>
              <a:rPr lang="ar-EG" b="1" smtClean="0"/>
              <a:t>( </a:t>
            </a:r>
            <a:r>
              <a:rPr lang="ar-EG" b="1" smtClean="0">
                <a:solidFill>
                  <a:srgbClr val="FF0000"/>
                </a:solidFill>
              </a:rPr>
              <a:t>بيئة التعلم، والمناخ التعليمي)</a:t>
            </a:r>
          </a:p>
          <a:p>
            <a:pPr eaLnBrk="1" hangingPunct="1"/>
            <a:r>
              <a:rPr lang="ar-EG" b="1" smtClean="0"/>
              <a:t>وكذلك تؤثر وتتأثر بالعوامل السلوكية المختلفة التي تحدث أثناء العملية التعليمية</a:t>
            </a:r>
          </a:p>
          <a:p>
            <a:pPr eaLnBrk="1" hangingPunct="1"/>
            <a:r>
              <a:rPr lang="ar-EG" b="1" smtClean="0">
                <a:solidFill>
                  <a:srgbClr val="FF0000"/>
                </a:solidFill>
              </a:rPr>
              <a:t>ويشير باندورا إلى</a:t>
            </a:r>
          </a:p>
          <a:p>
            <a:pPr eaLnBrk="1" hangingPunct="1"/>
            <a:r>
              <a:rPr lang="ar-EG" b="1" smtClean="0"/>
              <a:t> عدم وجود أفضلية لأي من العوامل الثلاثة المكونة لنموذج الحتمية التبادلية في إعطاء الناتج النهائي للسلوك</a:t>
            </a:r>
          </a:p>
          <a:p>
            <a:pPr eaLnBrk="1" hangingPunct="1"/>
            <a:r>
              <a:rPr lang="ar-EG" b="1" smtClean="0"/>
              <a:t> وأن كل عامل من هذه العوامل يحتوى على </a:t>
            </a:r>
            <a:r>
              <a:rPr lang="ar-EG" b="1" smtClean="0">
                <a:solidFill>
                  <a:srgbClr val="FF0000"/>
                </a:solidFill>
              </a:rPr>
              <a:t>متغيرات معرفية</a:t>
            </a:r>
            <a:r>
              <a:rPr lang="ar-EG" b="1" smtClean="0"/>
              <a:t> تظهر في المواقف التعليمية المختلفة .</a:t>
            </a:r>
            <a:endParaRPr lang="ar-SA" b="1" smtClean="0"/>
          </a:p>
        </p:txBody>
      </p:sp>
      <p:sp>
        <p:nvSpPr>
          <p:cNvPr id="24579" name="Rectangle 4"/>
          <p:cNvSpPr>
            <a:spLocks noChangeArrowheads="1"/>
          </p:cNvSpPr>
          <p:nvPr/>
        </p:nvSpPr>
        <p:spPr bwMode="auto">
          <a:xfrm>
            <a:off x="539750" y="692150"/>
            <a:ext cx="8208963" cy="701675"/>
          </a:xfrm>
          <a:prstGeom prst="rect">
            <a:avLst/>
          </a:prstGeom>
          <a:noFill/>
          <a:ln w="9525">
            <a:noFill/>
            <a:miter lim="800000"/>
            <a:headEnd/>
            <a:tailEnd/>
          </a:ln>
        </p:spPr>
        <p:txBody>
          <a:bodyPr>
            <a:spAutoFit/>
          </a:bodyPr>
          <a:lstStyle/>
          <a:p>
            <a:r>
              <a:rPr lang="ar-EG" sz="4000" b="1">
                <a:solidFill>
                  <a:srgbClr val="FF0000"/>
                </a:solidFill>
              </a:rPr>
              <a:t>ومن الشكل:</a:t>
            </a:r>
            <a:endParaRPr lang="en-US" sz="4000" b="1">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79388" y="0"/>
            <a:ext cx="8640762" cy="908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defRPr/>
            </a:pPr>
            <a:r>
              <a:rPr lang="ar-EG" sz="4000" b="1">
                <a:solidFill>
                  <a:schemeClr val="bg1"/>
                </a:solidFill>
                <a:latin typeface="Arial" pitchFamily="34" charset="0"/>
              </a:rPr>
              <a:t>أربعة مجالات للتعلم بالملاحظة هي</a:t>
            </a:r>
            <a:r>
              <a:rPr lang="en-US" sz="4000" b="1">
                <a:solidFill>
                  <a:schemeClr val="bg1"/>
                </a:solidFill>
                <a:latin typeface="Arial" pitchFamily="34" charset="0"/>
                <a:cs typeface="Arial" pitchFamily="34" charset="0"/>
              </a:rPr>
              <a:t>:</a:t>
            </a:r>
            <a:r>
              <a:rPr lang="en-US" sz="4000">
                <a:solidFill>
                  <a:schemeClr val="bg1"/>
                </a:solidFill>
                <a:latin typeface="Arial" pitchFamily="34" charset="0"/>
                <a:cs typeface="Arial" pitchFamily="34" charset="0"/>
              </a:rPr>
              <a:t> </a:t>
            </a:r>
          </a:p>
        </p:txBody>
      </p:sp>
      <p:sp>
        <p:nvSpPr>
          <p:cNvPr id="5" name="شكل بيضاوي 4"/>
          <p:cNvSpPr/>
          <p:nvPr/>
        </p:nvSpPr>
        <p:spPr>
          <a:xfrm>
            <a:off x="7380288" y="1412875"/>
            <a:ext cx="1763712" cy="122396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الجدة، </a:t>
            </a:r>
            <a:endParaRPr lang="ar-SA" sz="2400" b="1">
              <a:solidFill>
                <a:schemeClr val="tx1"/>
              </a:solidFill>
              <a:latin typeface="Arial" pitchFamily="34" charset="0"/>
            </a:endParaRPr>
          </a:p>
        </p:txBody>
      </p:sp>
      <p:sp>
        <p:nvSpPr>
          <p:cNvPr id="11" name="شكل بيضاوي 10"/>
          <p:cNvSpPr/>
          <p:nvPr/>
        </p:nvSpPr>
        <p:spPr>
          <a:xfrm>
            <a:off x="4932363" y="1557338"/>
            <a:ext cx="2160587" cy="1079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والقدرة، </a:t>
            </a:r>
            <a:endParaRPr lang="ar-SA" sz="2400" b="1">
              <a:solidFill>
                <a:schemeClr val="tx1"/>
              </a:solidFill>
              <a:latin typeface="Arial" pitchFamily="34" charset="0"/>
            </a:endParaRPr>
          </a:p>
        </p:txBody>
      </p:sp>
      <p:sp>
        <p:nvSpPr>
          <p:cNvPr id="12" name="شكل بيضاوي 11"/>
          <p:cNvSpPr/>
          <p:nvPr/>
        </p:nvSpPr>
        <p:spPr>
          <a:xfrm>
            <a:off x="2411413" y="1484313"/>
            <a:ext cx="2051050" cy="11525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والانتقائية</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20" name="شكل بيضاوي 19"/>
          <p:cNvSpPr/>
          <p:nvPr/>
        </p:nvSpPr>
        <p:spPr>
          <a:xfrm>
            <a:off x="1258888" y="4365625"/>
            <a:ext cx="7596187" cy="187166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ويقصد بها عملية انتقاء المتعلمين لجوانب مختلفة من السلوك الملاحظ من جانب النموذج</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27" name="سهم للأسفل 26"/>
          <p:cNvSpPr/>
          <p:nvPr/>
        </p:nvSpPr>
        <p:spPr>
          <a:xfrm>
            <a:off x="7885113" y="620713"/>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5795963" y="981075"/>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 name="سهم للأسفل 31"/>
          <p:cNvSpPr/>
          <p:nvPr/>
        </p:nvSpPr>
        <p:spPr>
          <a:xfrm>
            <a:off x="3059113" y="981075"/>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 name="شكل بيضاوي 4"/>
          <p:cNvSpPr/>
          <p:nvPr/>
        </p:nvSpPr>
        <p:spPr>
          <a:xfrm>
            <a:off x="0" y="1412875"/>
            <a:ext cx="1979613" cy="1295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الدافعية</a:t>
            </a:r>
            <a:endParaRPr lang="ar-SA" sz="2400" b="1">
              <a:solidFill>
                <a:schemeClr val="tx1"/>
              </a:solidFill>
              <a:latin typeface="Arial" pitchFamily="34" charset="0"/>
            </a:endParaRPr>
          </a:p>
        </p:txBody>
      </p:sp>
      <p:sp>
        <p:nvSpPr>
          <p:cNvPr id="6" name="سهم للأسفل 31"/>
          <p:cNvSpPr/>
          <p:nvPr/>
        </p:nvSpPr>
        <p:spPr>
          <a:xfrm>
            <a:off x="900113" y="836613"/>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79388" y="0"/>
            <a:ext cx="8640762" cy="19161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defRPr/>
            </a:pPr>
            <a:r>
              <a:rPr lang="ar-EG" sz="2400" b="1">
                <a:solidFill>
                  <a:schemeClr val="bg1"/>
                </a:solidFill>
                <a:latin typeface="Arial" pitchFamily="34" charset="0"/>
              </a:rPr>
              <a:t>ويمكن تفسيرعملية التعلم فى إطار نظرية باندورا للتعلم بالملاحظة فى إطار ثلاث آليات متداخلة تقف وراء أى سلوك يقوم به المتعلم داخل الموقف التعليمي، وهذه الآليات </a:t>
            </a:r>
            <a:endParaRPr lang="en-US" sz="2400" b="1">
              <a:solidFill>
                <a:schemeClr val="bg1"/>
              </a:solidFill>
              <a:latin typeface="Arial" pitchFamily="34" charset="0"/>
              <a:cs typeface="Arial" pitchFamily="34" charset="0"/>
            </a:endParaRPr>
          </a:p>
        </p:txBody>
      </p:sp>
      <p:sp>
        <p:nvSpPr>
          <p:cNvPr id="5" name="شكل بيضاوي 4"/>
          <p:cNvSpPr/>
          <p:nvPr/>
        </p:nvSpPr>
        <p:spPr>
          <a:xfrm>
            <a:off x="7380288" y="2492375"/>
            <a:ext cx="1763712" cy="122396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العمليات الأبدالية</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11" name="شكل بيضاوي 10"/>
          <p:cNvSpPr/>
          <p:nvPr/>
        </p:nvSpPr>
        <p:spPr>
          <a:xfrm>
            <a:off x="3492500" y="2636838"/>
            <a:ext cx="2160588" cy="1079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a:solidFill>
                  <a:schemeClr val="tx1"/>
                </a:solidFill>
                <a:latin typeface="Arial" pitchFamily="34" charset="0"/>
              </a:rPr>
              <a:t>والعمليات المعرفية</a:t>
            </a:r>
            <a:r>
              <a:rPr lang="en-US" sz="2400">
                <a:solidFill>
                  <a:schemeClr val="tx1"/>
                </a:solidFill>
                <a:latin typeface="Arial" pitchFamily="34" charset="0"/>
                <a:cs typeface="Arial" pitchFamily="34" charset="0"/>
              </a:rPr>
              <a:t> </a:t>
            </a:r>
            <a:endParaRPr lang="ar-SA" sz="2400">
              <a:solidFill>
                <a:schemeClr val="tx1"/>
              </a:solidFill>
              <a:latin typeface="Arial" pitchFamily="34" charset="0"/>
            </a:endParaRPr>
          </a:p>
        </p:txBody>
      </p:sp>
      <p:sp>
        <p:nvSpPr>
          <p:cNvPr id="12" name="شكل بيضاوي 11"/>
          <p:cNvSpPr/>
          <p:nvPr/>
        </p:nvSpPr>
        <p:spPr>
          <a:xfrm>
            <a:off x="684213" y="2636838"/>
            <a:ext cx="2051050" cy="11525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وعمليات تنظيم الذات.</a:t>
            </a:r>
            <a:endParaRPr lang="ar-SA" sz="2400" b="1">
              <a:solidFill>
                <a:schemeClr val="tx1"/>
              </a:solidFill>
              <a:latin typeface="Arial" pitchFamily="34" charset="0"/>
            </a:endParaRPr>
          </a:p>
        </p:txBody>
      </p:sp>
      <p:sp>
        <p:nvSpPr>
          <p:cNvPr id="20" name="شكل بيضاوي 19"/>
          <p:cNvSpPr/>
          <p:nvPr/>
        </p:nvSpPr>
        <p:spPr>
          <a:xfrm>
            <a:off x="1258888" y="4149725"/>
            <a:ext cx="7596187" cy="27082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bg1"/>
                </a:solidFill>
                <a:latin typeface="Arial" pitchFamily="34" charset="0"/>
              </a:rPr>
              <a:t>ويتم التعلم من خلال النمذجة أو تقليد النموذج ومحاكاته، كما يؤكد باندورا على أن تزويد النموذج الملاحظ  بالأفكار والتصرفات يعد من أفضل الطرق الفاعلة لاكساب المتعلم القواعد الجديدة، وإنتاج سلوك جديد.</a:t>
            </a:r>
            <a:endParaRPr lang="ar-SA" sz="2400" b="1">
              <a:solidFill>
                <a:schemeClr val="bg1"/>
              </a:solidFill>
              <a:latin typeface="Arial" pitchFamily="34" charset="0"/>
            </a:endParaRPr>
          </a:p>
        </p:txBody>
      </p:sp>
      <p:sp>
        <p:nvSpPr>
          <p:cNvPr id="27" name="سهم للأسفل 26"/>
          <p:cNvSpPr/>
          <p:nvPr/>
        </p:nvSpPr>
        <p:spPr>
          <a:xfrm>
            <a:off x="8027988" y="1700213"/>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4500563" y="1989138"/>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 name="سهم للأسفل 31"/>
          <p:cNvSpPr/>
          <p:nvPr/>
        </p:nvSpPr>
        <p:spPr>
          <a:xfrm>
            <a:off x="1187450" y="1844675"/>
            <a:ext cx="484188"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صر نائب للمحتوى 14"/>
          <p:cNvSpPr>
            <a:spLocks noGrp="1"/>
          </p:cNvSpPr>
          <p:nvPr>
            <p:ph idx="4294967295"/>
          </p:nvPr>
        </p:nvSpPr>
        <p:spPr>
          <a:xfrm>
            <a:off x="323850" y="2997200"/>
            <a:ext cx="1727200" cy="2447925"/>
          </a:xfr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623888" indent="-514350" algn="ctr" eaLnBrk="1" hangingPunct="1">
              <a:buFont typeface="Wingdings 3" pitchFamily="18" charset="2"/>
              <a:buNone/>
              <a:defRPr/>
            </a:pPr>
            <a:r>
              <a:rPr lang="ar-SA" sz="2000" b="1" smtClean="0">
                <a:solidFill>
                  <a:schemeClr val="tx1"/>
                </a:solidFill>
              </a:rPr>
              <a:t>ويرى باندورا أن </a:t>
            </a:r>
            <a:r>
              <a:rPr lang="ar-SA" sz="2000" b="1" smtClean="0">
                <a:solidFill>
                  <a:srgbClr val="0000CC"/>
                </a:solidFill>
              </a:rPr>
              <a:t>سلوك المحاكاة يتم تعلمه</a:t>
            </a:r>
            <a:r>
              <a:rPr lang="ar-SA" sz="2000" b="1" smtClean="0">
                <a:solidFill>
                  <a:schemeClr val="tx1"/>
                </a:solidFill>
              </a:rPr>
              <a:t> أولاً فى </a:t>
            </a:r>
            <a:r>
              <a:rPr lang="ar-SA" sz="2000" b="1" smtClean="0">
                <a:solidFill>
                  <a:srgbClr val="FF0000"/>
                </a:solidFill>
              </a:rPr>
              <a:t>مرحلة الطفولة</a:t>
            </a:r>
            <a:r>
              <a:rPr lang="ar-SA" sz="2000" b="1" smtClean="0">
                <a:solidFill>
                  <a:schemeClr val="tx1"/>
                </a:solidFill>
              </a:rPr>
              <a:t>.</a:t>
            </a:r>
          </a:p>
        </p:txBody>
      </p:sp>
      <p:sp>
        <p:nvSpPr>
          <p:cNvPr id="2" name="عنوان 1"/>
          <p:cNvSpPr>
            <a:spLocks noGrp="1"/>
          </p:cNvSpPr>
          <p:nvPr>
            <p:ph type="title" idx="4294967295"/>
          </p:nvPr>
        </p:nvSpPr>
        <p:spPr/>
        <p:txBody>
          <a:bodyPr rtlCol="0">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a:spLocks noChangeArrowheads="1"/>
          </p:cNvSpPr>
          <p:nvPr/>
        </p:nvSpPr>
        <p:spPr bwMode="auto">
          <a:xfrm flipV="1">
            <a:off x="5795963" y="1700213"/>
            <a:ext cx="2449512" cy="1152525"/>
          </a:xfrm>
          <a:custGeom>
            <a:avLst/>
            <a:gdLst>
              <a:gd name="T0" fmla="*/ 2160240 w 2448272"/>
              <a:gd name="T1" fmla="*/ 0 h 1152128"/>
              <a:gd name="T2" fmla="*/ 1872208 w 2448272"/>
              <a:gd name="T3" fmla="*/ 288032 h 1152128"/>
              <a:gd name="T4" fmla="*/ 0 w 2448272"/>
              <a:gd name="T5" fmla="*/ 1027461 h 1152128"/>
              <a:gd name="T6" fmla="*/ 1142453 w 2448272"/>
              <a:gd name="T7" fmla="*/ 1152128 h 1152128"/>
              <a:gd name="T8" fmla="*/ 2284906 w 2448272"/>
              <a:gd name="T9" fmla="*/ 720080 h 1152128"/>
              <a:gd name="T10" fmla="*/ 2448272 w 2448272"/>
              <a:gd name="T11" fmla="*/ 288032 h 1152128"/>
              <a:gd name="T12" fmla="*/ 17694720 60000 65536"/>
              <a:gd name="T13" fmla="*/ 11796480 60000 65536"/>
              <a:gd name="T14" fmla="*/ 11796480 60000 65536"/>
              <a:gd name="T15" fmla="*/ 5898240 60000 65536"/>
              <a:gd name="T16" fmla="*/ 0 60000 65536"/>
              <a:gd name="T17" fmla="*/ 0 60000 65536"/>
              <a:gd name="T18" fmla="*/ 0 w 2448272"/>
              <a:gd name="T19" fmla="*/ 902796 h 1152128"/>
              <a:gd name="T20" fmla="*/ 2284906 w 2448272"/>
              <a:gd name="T21" fmla="*/ 1152128 h 1152128"/>
            </a:gdLst>
            <a:ahLst/>
            <a:cxnLst>
              <a:cxn ang="T12">
                <a:pos x="T0" y="T1"/>
              </a:cxn>
              <a:cxn ang="T13">
                <a:pos x="T2" y="T3"/>
              </a:cxn>
              <a:cxn ang="T14">
                <a:pos x="T4" y="T5"/>
              </a:cxn>
              <a:cxn ang="T15">
                <a:pos x="T6" y="T7"/>
              </a:cxn>
              <a:cxn ang="T16">
                <a:pos x="T8" y="T9"/>
              </a:cxn>
              <a:cxn ang="T17">
                <a:pos x="T10" y="T11"/>
              </a:cxn>
            </a:cxnLst>
            <a:rect l="T18" t="T19" r="T20" b="T21"/>
            <a:pathLst>
              <a:path w="2448272" h="1152128">
                <a:moveTo>
                  <a:pt x="0" y="902796"/>
                </a:moveTo>
                <a:lnTo>
                  <a:pt x="2035574" y="902796"/>
                </a:lnTo>
                <a:lnTo>
                  <a:pt x="2035574" y="288032"/>
                </a:lnTo>
                <a:lnTo>
                  <a:pt x="1872208" y="288032"/>
                </a:lnTo>
                <a:lnTo>
                  <a:pt x="2160240" y="0"/>
                </a:lnTo>
                <a:lnTo>
                  <a:pt x="2448272" y="288032"/>
                </a:lnTo>
                <a:lnTo>
                  <a:pt x="2284906" y="288032"/>
                </a:lnTo>
                <a:lnTo>
                  <a:pt x="2284906" y="1152128"/>
                </a:lnTo>
                <a:lnTo>
                  <a:pt x="0" y="1152128"/>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5" name="سهم منحني إلى الأعلى 4"/>
          <p:cNvSpPr>
            <a:spLocks noChangeArrowheads="1"/>
          </p:cNvSpPr>
          <p:nvPr/>
        </p:nvSpPr>
        <p:spPr bwMode="auto">
          <a:xfrm rot="10800000">
            <a:off x="1116013" y="1700213"/>
            <a:ext cx="4608512" cy="1079500"/>
          </a:xfrm>
          <a:custGeom>
            <a:avLst/>
            <a:gdLst>
              <a:gd name="T0" fmla="*/ 4338482 w 4608512"/>
              <a:gd name="T1" fmla="*/ 0 h 1080120"/>
              <a:gd name="T2" fmla="*/ 4068452 w 4608512"/>
              <a:gd name="T3" fmla="*/ 270030 h 1080120"/>
              <a:gd name="T4" fmla="*/ 0 w 4608512"/>
              <a:gd name="T5" fmla="*/ 945105 h 1080120"/>
              <a:gd name="T6" fmla="*/ 2236749 w 4608512"/>
              <a:gd name="T7" fmla="*/ 1080120 h 1080120"/>
              <a:gd name="T8" fmla="*/ 4473497 w 4608512"/>
              <a:gd name="T9" fmla="*/ 675075 h 1080120"/>
              <a:gd name="T10" fmla="*/ 4608512 w 4608512"/>
              <a:gd name="T11" fmla="*/ 270030 h 1080120"/>
              <a:gd name="T12" fmla="*/ 17694720 60000 65536"/>
              <a:gd name="T13" fmla="*/ 11796480 60000 65536"/>
              <a:gd name="T14" fmla="*/ 11796480 60000 65536"/>
              <a:gd name="T15" fmla="*/ 5898240 60000 65536"/>
              <a:gd name="T16" fmla="*/ 0 60000 65536"/>
              <a:gd name="T17" fmla="*/ 0 60000 65536"/>
              <a:gd name="T18" fmla="*/ 0 w 4608512"/>
              <a:gd name="T19" fmla="*/ 810090 h 1080120"/>
              <a:gd name="T20" fmla="*/ 4473497 w 4608512"/>
              <a:gd name="T21" fmla="*/ 1080120 h 1080120"/>
            </a:gdLst>
            <a:ahLst/>
            <a:cxnLst>
              <a:cxn ang="T12">
                <a:pos x="T0" y="T1"/>
              </a:cxn>
              <a:cxn ang="T13">
                <a:pos x="T2" y="T3"/>
              </a:cxn>
              <a:cxn ang="T14">
                <a:pos x="T4" y="T5"/>
              </a:cxn>
              <a:cxn ang="T15">
                <a:pos x="T6" y="T7"/>
              </a:cxn>
              <a:cxn ang="T16">
                <a:pos x="T8" y="T9"/>
              </a:cxn>
              <a:cxn ang="T17">
                <a:pos x="T10" y="T11"/>
              </a:cxn>
            </a:cxnLst>
            <a:rect l="T18" t="T19" r="T20" b="T21"/>
            <a:pathLst>
              <a:path w="4608512" h="1080120">
                <a:moveTo>
                  <a:pt x="0" y="810090"/>
                </a:moveTo>
                <a:lnTo>
                  <a:pt x="4203467" y="810090"/>
                </a:lnTo>
                <a:lnTo>
                  <a:pt x="4203467" y="270030"/>
                </a:lnTo>
                <a:lnTo>
                  <a:pt x="4068452" y="270030"/>
                </a:lnTo>
                <a:lnTo>
                  <a:pt x="4338482" y="0"/>
                </a:lnTo>
                <a:lnTo>
                  <a:pt x="4608512" y="270030"/>
                </a:lnTo>
                <a:lnTo>
                  <a:pt x="4473497" y="270030"/>
                </a:lnTo>
                <a:lnTo>
                  <a:pt x="4473497" y="1080120"/>
                </a:lnTo>
                <a:lnTo>
                  <a:pt x="0" y="1080120"/>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6" name="سهم للأسفل 5"/>
          <p:cNvSpPr/>
          <p:nvPr/>
        </p:nvSpPr>
        <p:spPr>
          <a:xfrm>
            <a:off x="6084888" y="19161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 name="سهم للأسفل 6"/>
          <p:cNvSpPr/>
          <p:nvPr/>
        </p:nvSpPr>
        <p:spPr>
          <a:xfrm>
            <a:off x="4284663" y="19161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8" name="سهم للأسفل 7"/>
          <p:cNvSpPr/>
          <p:nvPr/>
        </p:nvSpPr>
        <p:spPr>
          <a:xfrm>
            <a:off x="4427538" y="1052513"/>
            <a:ext cx="485775"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7272338" y="3068638"/>
            <a:ext cx="1871662" cy="22320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rtl="1">
              <a:tabLst>
                <a:tab pos="396875" algn="l"/>
              </a:tabLst>
              <a:defRPr/>
            </a:pPr>
            <a:r>
              <a:rPr lang="ar-SA" b="1">
                <a:solidFill>
                  <a:schemeClr val="tx1"/>
                </a:solidFill>
                <a:latin typeface="Arial" pitchFamily="34" charset="0"/>
              </a:rPr>
              <a:t>يعتقد أن </a:t>
            </a:r>
            <a:r>
              <a:rPr lang="ar-SA" b="1">
                <a:solidFill>
                  <a:srgbClr val="0000CC"/>
                </a:solidFill>
                <a:latin typeface="Arial" pitchFamily="34" charset="0"/>
              </a:rPr>
              <a:t>المثیرات الخارجیة تؤثر في السلوك</a:t>
            </a:r>
            <a:r>
              <a:rPr lang="ar-SA" b="1">
                <a:solidFill>
                  <a:schemeClr val="tx1"/>
                </a:solidFill>
                <a:latin typeface="Arial" pitchFamily="34" charset="0"/>
              </a:rPr>
              <a:t> من خلال </a:t>
            </a:r>
            <a:r>
              <a:rPr lang="ar-SA" b="1">
                <a:solidFill>
                  <a:srgbClr val="FF0000"/>
                </a:solidFill>
                <a:latin typeface="Arial" pitchFamily="34" charset="0"/>
              </a:rPr>
              <a:t>تدخل العملیات المعرفیة </a:t>
            </a:r>
          </a:p>
        </p:txBody>
      </p:sp>
      <p:sp>
        <p:nvSpPr>
          <p:cNvPr id="11" name="مستطيل 10"/>
          <p:cNvSpPr/>
          <p:nvPr/>
        </p:nvSpPr>
        <p:spPr>
          <a:xfrm>
            <a:off x="5580063" y="2997200"/>
            <a:ext cx="1727200" cy="23764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rtl="1">
              <a:defRPr/>
            </a:pPr>
            <a:r>
              <a:rPr lang="ar-SA" b="1">
                <a:solidFill>
                  <a:schemeClr val="tx1"/>
                </a:solidFill>
                <a:latin typeface="Arial" pitchFamily="34" charset="0"/>
              </a:rPr>
              <a:t>فنحن </a:t>
            </a:r>
            <a:r>
              <a:rPr lang="ar-SA" b="1">
                <a:solidFill>
                  <a:srgbClr val="0000CC"/>
                </a:solidFill>
                <a:latin typeface="Arial" pitchFamily="34" charset="0"/>
              </a:rPr>
              <a:t>قادرين على تغییر البیئة</a:t>
            </a:r>
            <a:r>
              <a:rPr lang="ar-SA" b="1">
                <a:solidFill>
                  <a:schemeClr val="tx1"/>
                </a:solidFill>
                <a:latin typeface="Arial" pitchFamily="34" charset="0"/>
              </a:rPr>
              <a:t> الحاضرة </a:t>
            </a:r>
            <a:r>
              <a:rPr lang="ar-SA" b="1">
                <a:solidFill>
                  <a:srgbClr val="FF0000"/>
                </a:solidFill>
                <a:latin typeface="Arial" pitchFamily="34" charset="0"/>
              </a:rPr>
              <a:t>وبذلك ننظم ونرتب التعزيزات لأنفسنا لتؤثر في سلوكنا </a:t>
            </a:r>
          </a:p>
        </p:txBody>
      </p:sp>
      <p:sp>
        <p:nvSpPr>
          <p:cNvPr id="12" name="مستطيل 11"/>
          <p:cNvSpPr/>
          <p:nvPr/>
        </p:nvSpPr>
        <p:spPr>
          <a:xfrm>
            <a:off x="3708400" y="2997200"/>
            <a:ext cx="1800225" cy="32400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rtl="1">
              <a:defRPr/>
            </a:pPr>
            <a:r>
              <a:rPr lang="ar-SA" sz="1600" b="1">
                <a:solidFill>
                  <a:schemeClr val="tx1"/>
                </a:solidFill>
                <a:latin typeface="Arial" pitchFamily="34" charset="0"/>
              </a:rPr>
              <a:t>يتضمن النموذج التبادل الإجتماعى بين شخصين، يمثل </a:t>
            </a:r>
            <a:r>
              <a:rPr lang="ar-SA" sz="1600" b="1">
                <a:solidFill>
                  <a:srgbClr val="0000CC"/>
                </a:solidFill>
                <a:latin typeface="Arial" pitchFamily="34" charset="0"/>
              </a:rPr>
              <a:t>أولاهما: الشخص المقدم للسلوكيات المراد تقليدها </a:t>
            </a:r>
            <a:endParaRPr lang="ar-EG" sz="1600" b="1">
              <a:solidFill>
                <a:srgbClr val="0000CC"/>
              </a:solidFill>
              <a:latin typeface="Arial" pitchFamily="34" charset="0"/>
            </a:endParaRPr>
          </a:p>
          <a:p>
            <a:pPr marL="342900" indent="-342900" algn="ctr" rtl="1">
              <a:defRPr/>
            </a:pPr>
            <a:r>
              <a:rPr lang="ar-SA" sz="1600" b="1">
                <a:solidFill>
                  <a:srgbClr val="FF0000"/>
                </a:solidFill>
                <a:latin typeface="Arial" pitchFamily="34" charset="0"/>
              </a:rPr>
              <a:t>( الشخص</a:t>
            </a:r>
            <a:r>
              <a:rPr lang="ar-EG" sz="1600" b="1">
                <a:solidFill>
                  <a:srgbClr val="FF0000"/>
                </a:solidFill>
                <a:latin typeface="Arial" pitchFamily="34" charset="0"/>
              </a:rPr>
              <a:t> </a:t>
            </a:r>
            <a:r>
              <a:rPr lang="ar-SA" sz="1600" b="1">
                <a:solidFill>
                  <a:srgbClr val="FF0000"/>
                </a:solidFill>
                <a:latin typeface="Arial" pitchFamily="34" charset="0"/>
              </a:rPr>
              <a:t>النموذج)،</a:t>
            </a:r>
            <a:r>
              <a:rPr lang="ar-SA" sz="1600" b="1">
                <a:solidFill>
                  <a:schemeClr val="tx1"/>
                </a:solidFill>
                <a:latin typeface="Arial" pitchFamily="34" charset="0"/>
              </a:rPr>
              <a:t> بينما ثانيهما: يمثل </a:t>
            </a:r>
            <a:r>
              <a:rPr lang="ar-SA" sz="1600" b="1">
                <a:solidFill>
                  <a:srgbClr val="0000CC"/>
                </a:solidFill>
                <a:latin typeface="Arial" pitchFamily="34" charset="0"/>
              </a:rPr>
              <a:t>الشخص المُشاهد لتلك السلوكيات التى قام بها الشخص الأول</a:t>
            </a:r>
            <a:endParaRPr lang="ar-EG" sz="1600" b="1">
              <a:solidFill>
                <a:srgbClr val="0000CC"/>
              </a:solidFill>
              <a:latin typeface="Arial" pitchFamily="34" charset="0"/>
            </a:endParaRPr>
          </a:p>
          <a:p>
            <a:pPr marL="342900" indent="-342900" algn="ctr" rtl="1">
              <a:defRPr/>
            </a:pPr>
            <a:r>
              <a:rPr lang="ar-SA" sz="1600" b="1">
                <a:solidFill>
                  <a:schemeClr val="tx1"/>
                </a:solidFill>
                <a:latin typeface="Arial" pitchFamily="34" charset="0"/>
              </a:rPr>
              <a:t> </a:t>
            </a:r>
            <a:r>
              <a:rPr lang="ar-SA" sz="1600" b="1">
                <a:solidFill>
                  <a:srgbClr val="FF0000"/>
                </a:solidFill>
                <a:latin typeface="Arial" pitchFamily="34" charset="0"/>
              </a:rPr>
              <a:t>( الشخص المُلاحظ).</a:t>
            </a:r>
          </a:p>
        </p:txBody>
      </p:sp>
      <p:sp>
        <p:nvSpPr>
          <p:cNvPr id="13" name="مستطيل 12"/>
          <p:cNvSpPr/>
          <p:nvPr/>
        </p:nvSpPr>
        <p:spPr>
          <a:xfrm>
            <a:off x="2051050" y="2997200"/>
            <a:ext cx="1657350" cy="24495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tx1"/>
                </a:solidFill>
                <a:latin typeface="Arial" pitchFamily="34" charset="0"/>
              </a:rPr>
              <a:t>تؤكد نظرية التعلم الاجتماعي على </a:t>
            </a:r>
            <a:r>
              <a:rPr lang="ar-SA" sz="2000" b="1">
                <a:solidFill>
                  <a:srgbClr val="FF0000"/>
                </a:solidFill>
                <a:latin typeface="Arial" pitchFamily="34" charset="0"/>
              </a:rPr>
              <a:t>التفاعل الحتمي</a:t>
            </a:r>
            <a:r>
              <a:rPr lang="ar-SA" sz="2000" b="1">
                <a:solidFill>
                  <a:schemeClr val="tx1"/>
                </a:solidFill>
                <a:latin typeface="Arial" pitchFamily="34" charset="0"/>
              </a:rPr>
              <a:t> المتبادل المستمر للسلوك</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14" name="مستطيل 13"/>
          <p:cNvSpPr/>
          <p:nvPr/>
        </p:nvSpPr>
        <p:spPr>
          <a:xfrm>
            <a:off x="323850" y="188913"/>
            <a:ext cx="8496300" cy="72548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4000" b="1">
                <a:solidFill>
                  <a:schemeClr val="tx1"/>
                </a:solidFill>
                <a:latin typeface="Arial" pitchFamily="34" charset="0"/>
              </a:rPr>
              <a:t>الافتراضات القائم عليها النموذج:</a:t>
            </a:r>
            <a:endParaRPr lang="ar-SA" sz="4000" b="1">
              <a:solidFill>
                <a:schemeClr val="tx1"/>
              </a:solidFill>
              <a:latin typeface="Arial" pitchFamily="34" charset="0"/>
            </a:endParaRPr>
          </a:p>
        </p:txBody>
      </p:sp>
      <p:sp>
        <p:nvSpPr>
          <p:cNvPr id="16" name="سهم للأسفل 15"/>
          <p:cNvSpPr/>
          <p:nvPr/>
        </p:nvSpPr>
        <p:spPr>
          <a:xfrm>
            <a:off x="2555875" y="1989138"/>
            <a:ext cx="504825"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 name="مستطيل 8"/>
          <p:cNvSpPr/>
          <p:nvPr/>
        </p:nvSpPr>
        <p:spPr>
          <a:xfrm rot="10800000" flipV="1">
            <a:off x="6227763" y="5300663"/>
            <a:ext cx="2916237" cy="15573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rtl="1">
              <a:tabLst>
                <a:tab pos="396875" algn="l"/>
              </a:tabLst>
              <a:defRPr/>
            </a:pPr>
            <a:r>
              <a:rPr lang="ar-SA" sz="2000" b="1">
                <a:solidFill>
                  <a:schemeClr val="tx1"/>
                </a:solidFill>
                <a:latin typeface="Arial" pitchFamily="34" charset="0"/>
              </a:rPr>
              <a:t>يرى باندورا أن الأنسان كائن إجتماعى له مجموعة من الخصائص والسمات النفسية المميزة</a:t>
            </a:r>
            <a:r>
              <a:rPr lang="en-US" sz="2000">
                <a:solidFill>
                  <a:schemeClr val="tx1"/>
                </a:solidFill>
                <a:latin typeface="Arial" pitchFamily="34" charset="0"/>
                <a:cs typeface="Arial" pitchFamily="34" charset="0"/>
              </a:rPr>
              <a:t> </a:t>
            </a:r>
            <a:endParaRPr lang="ar-SA" sz="2000">
              <a:solidFill>
                <a:schemeClr val="tx1"/>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لمحتوى 2"/>
          <p:cNvSpPr>
            <a:spLocks noGrp="1"/>
          </p:cNvSpPr>
          <p:nvPr>
            <p:ph idx="1"/>
          </p:nvPr>
        </p:nvSpPr>
        <p:spPr/>
        <p:txBody>
          <a:bodyPr/>
          <a:lstStyle/>
          <a:p>
            <a:pPr eaLnBrk="1" hangingPunct="1">
              <a:buFont typeface="Wingdings 3" pitchFamily="18" charset="2"/>
              <a:buNone/>
            </a:pPr>
            <a:endParaRPr lang="ar-EG" smtClean="0"/>
          </a:p>
        </p:txBody>
      </p:sp>
      <p:sp>
        <p:nvSpPr>
          <p:cNvPr id="2" name="عنوان 1"/>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endParaRPr lang="ar-SA" dirty="0"/>
          </a:p>
        </p:txBody>
      </p:sp>
      <p:sp>
        <p:nvSpPr>
          <p:cNvPr id="6" name="شكل بيضاوي 5"/>
          <p:cNvSpPr/>
          <p:nvPr/>
        </p:nvSpPr>
        <p:spPr>
          <a:xfrm>
            <a:off x="323850" y="260350"/>
            <a:ext cx="8820150" cy="12033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bg1"/>
                </a:solidFill>
                <a:latin typeface="Arial" pitchFamily="34" charset="0"/>
              </a:rPr>
              <a:t>شدد باندورا على التعلم من خلال المُشاهدة والاستماع</a:t>
            </a:r>
            <a:r>
              <a:rPr lang="en-US" sz="2000" dirty="0">
                <a:solidFill>
                  <a:schemeClr val="bg1"/>
                </a:solidFill>
                <a:latin typeface="Arial" pitchFamily="34" charset="0"/>
                <a:cs typeface="Arial" pitchFamily="34" charset="0"/>
              </a:rPr>
              <a:t> </a:t>
            </a:r>
            <a:endParaRPr lang="ar-EG" sz="2000" dirty="0">
              <a:solidFill>
                <a:schemeClr val="bg1"/>
              </a:solidFill>
              <a:latin typeface="Arial" pitchFamily="34" charset="0"/>
            </a:endParaRPr>
          </a:p>
          <a:p>
            <a:pPr algn="ctr" rtl="1">
              <a:defRPr/>
            </a:pPr>
            <a:r>
              <a:rPr lang="ar-SA" sz="2400" b="1" dirty="0">
                <a:solidFill>
                  <a:schemeClr val="bg1"/>
                </a:solidFill>
                <a:latin typeface="Arial" pitchFamily="34" charset="0"/>
              </a:rPr>
              <a:t>وجه النقد لنظريات التعلم الآخرىوالتى ركز بعضها على المحددات الداخلية للسلوك</a:t>
            </a:r>
            <a:r>
              <a:rPr lang="en-US" sz="2400" dirty="0">
                <a:solidFill>
                  <a:schemeClr val="bg1"/>
                </a:solidFill>
                <a:latin typeface="Arial" pitchFamily="34" charset="0"/>
                <a:cs typeface="Arial" pitchFamily="34" charset="0"/>
              </a:rPr>
              <a:t> </a:t>
            </a:r>
            <a:r>
              <a:rPr lang="en-US" sz="2400" b="1" dirty="0">
                <a:solidFill>
                  <a:schemeClr val="bg1"/>
                </a:solidFill>
                <a:latin typeface="Arial" pitchFamily="34" charset="0"/>
                <a:cs typeface="Arial" pitchFamily="34" charset="0"/>
              </a:rPr>
              <a:t>   </a:t>
            </a:r>
            <a:r>
              <a:rPr lang="ar-EG" sz="2400" b="1" dirty="0">
                <a:solidFill>
                  <a:schemeClr val="bg1"/>
                </a:solidFill>
                <a:latin typeface="Arial" pitchFamily="34" charset="0"/>
              </a:rPr>
              <a:t>مثل:</a:t>
            </a:r>
            <a:endParaRPr lang="ar-SA" sz="2400" b="1" dirty="0">
              <a:solidFill>
                <a:schemeClr val="bg1"/>
              </a:solidFill>
              <a:latin typeface="Arial" pitchFamily="34" charset="0"/>
            </a:endParaRPr>
          </a:p>
        </p:txBody>
      </p:sp>
      <p:sp>
        <p:nvSpPr>
          <p:cNvPr id="8" name="شكل بيضاوي 7"/>
          <p:cNvSpPr/>
          <p:nvPr/>
        </p:nvSpPr>
        <p:spPr>
          <a:xfrm>
            <a:off x="6948488" y="2420938"/>
            <a:ext cx="1922462" cy="13462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الغريزة</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9" name="شكل بيضاوي 8"/>
          <p:cNvSpPr/>
          <p:nvPr/>
        </p:nvSpPr>
        <p:spPr>
          <a:xfrm>
            <a:off x="4859338" y="2565400"/>
            <a:ext cx="1873250" cy="1057275"/>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الفطرة</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12" name="شكل بيضاوي 11"/>
          <p:cNvSpPr/>
          <p:nvPr/>
        </p:nvSpPr>
        <p:spPr>
          <a:xfrm>
            <a:off x="2555875" y="2565400"/>
            <a:ext cx="2138363" cy="11303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الدافع</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13" name="شكل بيضاوي 12"/>
          <p:cNvSpPr/>
          <p:nvPr/>
        </p:nvSpPr>
        <p:spPr>
          <a:xfrm>
            <a:off x="250825" y="2565400"/>
            <a:ext cx="2089150" cy="11303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الوراثة</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14" name="سهم للأسفل 13"/>
          <p:cNvSpPr/>
          <p:nvPr/>
        </p:nvSpPr>
        <p:spPr>
          <a:xfrm>
            <a:off x="7451725" y="1341438"/>
            <a:ext cx="485775" cy="1008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16" name="سهم للأسفل 15"/>
          <p:cNvSpPr/>
          <p:nvPr/>
        </p:nvSpPr>
        <p:spPr>
          <a:xfrm>
            <a:off x="5435600" y="1484313"/>
            <a:ext cx="485775" cy="1050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17" name="سهم للأسفل 16"/>
          <p:cNvSpPr/>
          <p:nvPr/>
        </p:nvSpPr>
        <p:spPr>
          <a:xfrm>
            <a:off x="3276600" y="1484313"/>
            <a:ext cx="431800" cy="1081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18" name="سهم للأسفل 17"/>
          <p:cNvSpPr/>
          <p:nvPr/>
        </p:nvSpPr>
        <p:spPr>
          <a:xfrm>
            <a:off x="1258888" y="1268413"/>
            <a:ext cx="485775" cy="1223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صر نائب للمحتوى 14"/>
          <p:cNvSpPr>
            <a:spLocks noGrp="1"/>
          </p:cNvSpPr>
          <p:nvPr>
            <p:ph idx="4294967295"/>
          </p:nvPr>
        </p:nvSpPr>
        <p:spPr>
          <a:xfrm>
            <a:off x="0" y="2997200"/>
            <a:ext cx="2051050" cy="3860800"/>
          </a:xfr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623888" indent="-514350" eaLnBrk="1" hangingPunct="1">
              <a:buFont typeface="Wingdings 3" pitchFamily="18" charset="2"/>
              <a:buNone/>
              <a:defRPr/>
            </a:pPr>
            <a:r>
              <a:rPr lang="ar-SA" sz="1600" b="1" smtClean="0">
                <a:solidFill>
                  <a:srgbClr val="FF0000"/>
                </a:solidFill>
              </a:rPr>
              <a:t>ويتضمن التمثيل الرمزى</a:t>
            </a:r>
            <a:r>
              <a:rPr lang="ar-SA" sz="1600" b="1" smtClean="0">
                <a:solidFill>
                  <a:schemeClr val="tx1"/>
                </a:solidFill>
              </a:rPr>
              <a:t> النظم المعرفية واللغوية</a:t>
            </a:r>
            <a:endParaRPr lang="ar-EG" sz="1600" b="1" smtClean="0">
              <a:solidFill>
                <a:schemeClr val="tx1"/>
              </a:solidFill>
            </a:endParaRPr>
          </a:p>
          <a:p>
            <a:pPr marL="623888" indent="-514350" eaLnBrk="1" hangingPunct="1">
              <a:buFont typeface="Wingdings 3" pitchFamily="18" charset="2"/>
              <a:buNone/>
              <a:defRPr/>
            </a:pPr>
            <a:r>
              <a:rPr lang="ar-SA" sz="1600" b="1" smtClean="0">
                <a:solidFill>
                  <a:schemeClr val="tx1"/>
                </a:solidFill>
              </a:rPr>
              <a:t> والصور الذهنية</a:t>
            </a:r>
            <a:endParaRPr lang="ar-EG" sz="1600" b="1" smtClean="0">
              <a:solidFill>
                <a:schemeClr val="tx1"/>
              </a:solidFill>
            </a:endParaRPr>
          </a:p>
          <a:p>
            <a:pPr marL="623888" indent="-514350" eaLnBrk="1" hangingPunct="1">
              <a:buFont typeface="Wingdings 3" pitchFamily="18" charset="2"/>
              <a:buNone/>
              <a:defRPr/>
            </a:pPr>
            <a:r>
              <a:rPr lang="ar-SA" sz="1600" b="1" smtClean="0">
                <a:solidFill>
                  <a:schemeClr val="tx1"/>
                </a:solidFill>
              </a:rPr>
              <a:t> والرموز المختلفة، </a:t>
            </a:r>
            <a:r>
              <a:rPr lang="ar-SA" sz="1600" b="1" smtClean="0">
                <a:solidFill>
                  <a:srgbClr val="0000CC"/>
                </a:solidFill>
              </a:rPr>
              <a:t>وتتوقف كفاءةعمليةالتعلم</a:t>
            </a:r>
            <a:r>
              <a:rPr lang="ar-SA" sz="1600" b="1" smtClean="0">
                <a:solidFill>
                  <a:schemeClr val="tx1"/>
                </a:solidFill>
              </a:rPr>
              <a:t> </a:t>
            </a:r>
            <a:r>
              <a:rPr lang="ar-SA" sz="1600" b="1" smtClean="0">
                <a:solidFill>
                  <a:srgbClr val="FF0000"/>
                </a:solidFill>
              </a:rPr>
              <a:t>على درجة المطابقة ما بين النظام الرمزى والأحداث الخارجية.</a:t>
            </a:r>
            <a:r>
              <a:rPr lang="en-US" sz="1600" smtClean="0">
                <a:solidFill>
                  <a:srgbClr val="FF0000"/>
                </a:solidFill>
                <a:cs typeface="Arial" pitchFamily="34" charset="0"/>
              </a:rPr>
              <a:t> </a:t>
            </a:r>
            <a:endParaRPr lang="ar-SA" sz="1600" smtClean="0">
              <a:solidFill>
                <a:srgbClr val="FF0000"/>
              </a:solidFill>
            </a:endParaRPr>
          </a:p>
        </p:txBody>
      </p:sp>
      <p:sp>
        <p:nvSpPr>
          <p:cNvPr id="2" name="عنوان 1"/>
          <p:cNvSpPr>
            <a:spLocks noGrp="1"/>
          </p:cNvSpPr>
          <p:nvPr>
            <p:ph type="title" idx="4294967295"/>
          </p:nvPr>
        </p:nvSpPr>
        <p:spPr/>
        <p:txBody>
          <a:bodyPr rtlCol="0">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a:spLocks noChangeArrowheads="1"/>
          </p:cNvSpPr>
          <p:nvPr/>
        </p:nvSpPr>
        <p:spPr bwMode="auto">
          <a:xfrm flipV="1">
            <a:off x="5795963" y="1700213"/>
            <a:ext cx="2449512" cy="1152525"/>
          </a:xfrm>
          <a:custGeom>
            <a:avLst/>
            <a:gdLst>
              <a:gd name="T0" fmla="*/ 2160240 w 2448272"/>
              <a:gd name="T1" fmla="*/ 0 h 1152128"/>
              <a:gd name="T2" fmla="*/ 1872208 w 2448272"/>
              <a:gd name="T3" fmla="*/ 288032 h 1152128"/>
              <a:gd name="T4" fmla="*/ 0 w 2448272"/>
              <a:gd name="T5" fmla="*/ 1027461 h 1152128"/>
              <a:gd name="T6" fmla="*/ 1142453 w 2448272"/>
              <a:gd name="T7" fmla="*/ 1152128 h 1152128"/>
              <a:gd name="T8" fmla="*/ 2284906 w 2448272"/>
              <a:gd name="T9" fmla="*/ 720080 h 1152128"/>
              <a:gd name="T10" fmla="*/ 2448272 w 2448272"/>
              <a:gd name="T11" fmla="*/ 288032 h 1152128"/>
              <a:gd name="T12" fmla="*/ 17694720 60000 65536"/>
              <a:gd name="T13" fmla="*/ 11796480 60000 65536"/>
              <a:gd name="T14" fmla="*/ 11796480 60000 65536"/>
              <a:gd name="T15" fmla="*/ 5898240 60000 65536"/>
              <a:gd name="T16" fmla="*/ 0 60000 65536"/>
              <a:gd name="T17" fmla="*/ 0 60000 65536"/>
              <a:gd name="T18" fmla="*/ 0 w 2448272"/>
              <a:gd name="T19" fmla="*/ 902796 h 1152128"/>
              <a:gd name="T20" fmla="*/ 2284906 w 2448272"/>
              <a:gd name="T21" fmla="*/ 1152128 h 1152128"/>
            </a:gdLst>
            <a:ahLst/>
            <a:cxnLst>
              <a:cxn ang="T12">
                <a:pos x="T0" y="T1"/>
              </a:cxn>
              <a:cxn ang="T13">
                <a:pos x="T2" y="T3"/>
              </a:cxn>
              <a:cxn ang="T14">
                <a:pos x="T4" y="T5"/>
              </a:cxn>
              <a:cxn ang="T15">
                <a:pos x="T6" y="T7"/>
              </a:cxn>
              <a:cxn ang="T16">
                <a:pos x="T8" y="T9"/>
              </a:cxn>
              <a:cxn ang="T17">
                <a:pos x="T10" y="T11"/>
              </a:cxn>
            </a:cxnLst>
            <a:rect l="T18" t="T19" r="T20" b="T21"/>
            <a:pathLst>
              <a:path w="2448272" h="1152128">
                <a:moveTo>
                  <a:pt x="0" y="902796"/>
                </a:moveTo>
                <a:lnTo>
                  <a:pt x="2035574" y="902796"/>
                </a:lnTo>
                <a:lnTo>
                  <a:pt x="2035574" y="288032"/>
                </a:lnTo>
                <a:lnTo>
                  <a:pt x="1872208" y="288032"/>
                </a:lnTo>
                <a:lnTo>
                  <a:pt x="2160240" y="0"/>
                </a:lnTo>
                <a:lnTo>
                  <a:pt x="2448272" y="288032"/>
                </a:lnTo>
                <a:lnTo>
                  <a:pt x="2284906" y="288032"/>
                </a:lnTo>
                <a:lnTo>
                  <a:pt x="2284906" y="1152128"/>
                </a:lnTo>
                <a:lnTo>
                  <a:pt x="0" y="1152128"/>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5" name="سهم منحني إلى الأعلى 4"/>
          <p:cNvSpPr>
            <a:spLocks noChangeArrowheads="1"/>
          </p:cNvSpPr>
          <p:nvPr/>
        </p:nvSpPr>
        <p:spPr bwMode="auto">
          <a:xfrm rot="10800000">
            <a:off x="1116013" y="1700213"/>
            <a:ext cx="4608512" cy="1079500"/>
          </a:xfrm>
          <a:custGeom>
            <a:avLst/>
            <a:gdLst>
              <a:gd name="T0" fmla="*/ 4338482 w 4608512"/>
              <a:gd name="T1" fmla="*/ 0 h 1080120"/>
              <a:gd name="T2" fmla="*/ 4068452 w 4608512"/>
              <a:gd name="T3" fmla="*/ 270030 h 1080120"/>
              <a:gd name="T4" fmla="*/ 0 w 4608512"/>
              <a:gd name="T5" fmla="*/ 945105 h 1080120"/>
              <a:gd name="T6" fmla="*/ 2236749 w 4608512"/>
              <a:gd name="T7" fmla="*/ 1080120 h 1080120"/>
              <a:gd name="T8" fmla="*/ 4473497 w 4608512"/>
              <a:gd name="T9" fmla="*/ 675075 h 1080120"/>
              <a:gd name="T10" fmla="*/ 4608512 w 4608512"/>
              <a:gd name="T11" fmla="*/ 270030 h 1080120"/>
              <a:gd name="T12" fmla="*/ 17694720 60000 65536"/>
              <a:gd name="T13" fmla="*/ 11796480 60000 65536"/>
              <a:gd name="T14" fmla="*/ 11796480 60000 65536"/>
              <a:gd name="T15" fmla="*/ 5898240 60000 65536"/>
              <a:gd name="T16" fmla="*/ 0 60000 65536"/>
              <a:gd name="T17" fmla="*/ 0 60000 65536"/>
              <a:gd name="T18" fmla="*/ 0 w 4608512"/>
              <a:gd name="T19" fmla="*/ 810090 h 1080120"/>
              <a:gd name="T20" fmla="*/ 4473497 w 4608512"/>
              <a:gd name="T21" fmla="*/ 1080120 h 1080120"/>
            </a:gdLst>
            <a:ahLst/>
            <a:cxnLst>
              <a:cxn ang="T12">
                <a:pos x="T0" y="T1"/>
              </a:cxn>
              <a:cxn ang="T13">
                <a:pos x="T2" y="T3"/>
              </a:cxn>
              <a:cxn ang="T14">
                <a:pos x="T4" y="T5"/>
              </a:cxn>
              <a:cxn ang="T15">
                <a:pos x="T6" y="T7"/>
              </a:cxn>
              <a:cxn ang="T16">
                <a:pos x="T8" y="T9"/>
              </a:cxn>
              <a:cxn ang="T17">
                <a:pos x="T10" y="T11"/>
              </a:cxn>
            </a:cxnLst>
            <a:rect l="T18" t="T19" r="T20" b="T21"/>
            <a:pathLst>
              <a:path w="4608512" h="1080120">
                <a:moveTo>
                  <a:pt x="0" y="810090"/>
                </a:moveTo>
                <a:lnTo>
                  <a:pt x="4203467" y="810090"/>
                </a:lnTo>
                <a:lnTo>
                  <a:pt x="4203467" y="270030"/>
                </a:lnTo>
                <a:lnTo>
                  <a:pt x="4068452" y="270030"/>
                </a:lnTo>
                <a:lnTo>
                  <a:pt x="4338482" y="0"/>
                </a:lnTo>
                <a:lnTo>
                  <a:pt x="4608512" y="270030"/>
                </a:lnTo>
                <a:lnTo>
                  <a:pt x="4473497" y="270030"/>
                </a:lnTo>
                <a:lnTo>
                  <a:pt x="4473497" y="1080120"/>
                </a:lnTo>
                <a:lnTo>
                  <a:pt x="0" y="1080120"/>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6" name="سهم للأسفل 5"/>
          <p:cNvSpPr/>
          <p:nvPr/>
        </p:nvSpPr>
        <p:spPr>
          <a:xfrm>
            <a:off x="6084888" y="19161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 name="سهم للأسفل 6"/>
          <p:cNvSpPr/>
          <p:nvPr/>
        </p:nvSpPr>
        <p:spPr>
          <a:xfrm>
            <a:off x="4284663" y="19161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8" name="سهم للأسفل 7"/>
          <p:cNvSpPr/>
          <p:nvPr/>
        </p:nvSpPr>
        <p:spPr>
          <a:xfrm>
            <a:off x="4427538" y="1052513"/>
            <a:ext cx="485775"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7272338" y="3068638"/>
            <a:ext cx="1871662" cy="22320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rtl="1">
              <a:tabLst>
                <a:tab pos="396875" algn="l"/>
              </a:tabLst>
              <a:defRPr/>
            </a:pPr>
            <a:r>
              <a:rPr lang="ar-SA" sz="2000" b="1">
                <a:solidFill>
                  <a:schemeClr val="tx1"/>
                </a:solidFill>
                <a:latin typeface="Arial" pitchFamily="34" charset="0"/>
              </a:rPr>
              <a:t>يرتبط التعلم القائم على الملاحظة </a:t>
            </a:r>
            <a:r>
              <a:rPr lang="ar-SA" sz="2000" b="1">
                <a:solidFill>
                  <a:srgbClr val="FF0000"/>
                </a:solidFill>
                <a:latin typeface="Arial" pitchFamily="34" charset="0"/>
              </a:rPr>
              <a:t>بخبرات التعلم السابق</a:t>
            </a:r>
            <a:r>
              <a:rPr lang="ar-SA" sz="2000" b="1">
                <a:solidFill>
                  <a:schemeClr val="tx1"/>
                </a:solidFill>
                <a:latin typeface="Arial" pitchFamily="34" charset="0"/>
              </a:rPr>
              <a:t> لدى المتعلم.</a:t>
            </a:r>
          </a:p>
        </p:txBody>
      </p:sp>
      <p:sp>
        <p:nvSpPr>
          <p:cNvPr id="11" name="مستطيل 10"/>
          <p:cNvSpPr/>
          <p:nvPr/>
        </p:nvSpPr>
        <p:spPr>
          <a:xfrm>
            <a:off x="5580063" y="2997200"/>
            <a:ext cx="1727200" cy="23764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rtl="1">
              <a:defRPr/>
            </a:pPr>
            <a:r>
              <a:rPr lang="ar-SA" sz="2000" b="1">
                <a:solidFill>
                  <a:schemeClr val="tx1"/>
                </a:solidFill>
                <a:latin typeface="Arial" pitchFamily="34" charset="0"/>
              </a:rPr>
              <a:t>تلعب ا</a:t>
            </a:r>
            <a:r>
              <a:rPr lang="ar-SA" sz="2000" b="1">
                <a:solidFill>
                  <a:srgbClr val="FF0000"/>
                </a:solidFill>
                <a:latin typeface="Arial" pitchFamily="34" charset="0"/>
              </a:rPr>
              <a:t>لمعرفة </a:t>
            </a:r>
            <a:r>
              <a:rPr lang="ar-SA" sz="2000" b="1">
                <a:solidFill>
                  <a:schemeClr val="tx1"/>
                </a:solidFill>
                <a:latin typeface="Arial" pitchFamily="34" charset="0"/>
              </a:rPr>
              <a:t>دورا رئیسیا في التعلم الاجتماعي القائم على الملاحظة</a:t>
            </a:r>
            <a:r>
              <a:rPr lang="en-US" sz="2000" b="1">
                <a:solidFill>
                  <a:schemeClr val="tx1"/>
                </a:solidFill>
                <a:latin typeface="Arial" pitchFamily="34" charset="0"/>
                <a:cs typeface="Arial" pitchFamily="34" charset="0"/>
              </a:rPr>
              <a:t> . </a:t>
            </a:r>
            <a:endParaRPr lang="ar-SA" sz="2000" b="1">
              <a:solidFill>
                <a:schemeClr val="tx1"/>
              </a:solidFill>
              <a:latin typeface="Arial" pitchFamily="34" charset="0"/>
            </a:endParaRPr>
          </a:p>
        </p:txBody>
      </p:sp>
      <p:sp>
        <p:nvSpPr>
          <p:cNvPr id="12" name="مستطيل 11"/>
          <p:cNvSpPr/>
          <p:nvPr/>
        </p:nvSpPr>
        <p:spPr>
          <a:xfrm>
            <a:off x="3708400" y="2997200"/>
            <a:ext cx="1800225" cy="316865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rtl="1">
              <a:defRPr/>
            </a:pPr>
            <a:r>
              <a:rPr lang="ar-SA" sz="2000" b="1">
                <a:solidFill>
                  <a:schemeClr val="tx1"/>
                </a:solidFill>
                <a:latin typeface="Arial" pitchFamily="34" charset="0"/>
              </a:rPr>
              <a:t>معظم السلوك الإنساني متعلم </a:t>
            </a:r>
            <a:r>
              <a:rPr lang="ar-SA" sz="2000" b="1">
                <a:solidFill>
                  <a:srgbClr val="FF0000"/>
                </a:solidFill>
                <a:latin typeface="Arial" pitchFamily="34" charset="0"/>
              </a:rPr>
              <a:t>باتباع نموذج</a:t>
            </a:r>
            <a:r>
              <a:rPr lang="ar-SA" sz="2000" b="1">
                <a:solidFill>
                  <a:schemeClr val="tx1"/>
                </a:solidFill>
                <a:latin typeface="Arial" pitchFamily="34" charset="0"/>
              </a:rPr>
              <a:t> أو مثال حي وواقعي ولیس من خلال عملیات الأشراط الكلاسیكي أو الإجرائي </a:t>
            </a:r>
          </a:p>
        </p:txBody>
      </p:sp>
      <p:sp>
        <p:nvSpPr>
          <p:cNvPr id="13" name="مستطيل 12"/>
          <p:cNvSpPr/>
          <p:nvPr/>
        </p:nvSpPr>
        <p:spPr>
          <a:xfrm>
            <a:off x="2051050" y="2997200"/>
            <a:ext cx="1657350" cy="24495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الكثير من التعلم الإنساني معرفي</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14" name="مستطيل 13"/>
          <p:cNvSpPr/>
          <p:nvPr/>
        </p:nvSpPr>
        <p:spPr>
          <a:xfrm>
            <a:off x="323850" y="188913"/>
            <a:ext cx="8496300" cy="72548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4000" b="1">
                <a:solidFill>
                  <a:schemeClr val="tx1"/>
                </a:solidFill>
                <a:latin typeface="Arial" pitchFamily="34" charset="0"/>
              </a:rPr>
              <a:t>الافتراضات القائم عليها النموذج:</a:t>
            </a:r>
            <a:endParaRPr lang="ar-SA" sz="4000" b="1">
              <a:solidFill>
                <a:schemeClr val="tx1"/>
              </a:solidFill>
              <a:latin typeface="Arial" pitchFamily="34" charset="0"/>
            </a:endParaRPr>
          </a:p>
        </p:txBody>
      </p:sp>
      <p:sp>
        <p:nvSpPr>
          <p:cNvPr id="16" name="سهم للأسفل 15"/>
          <p:cNvSpPr/>
          <p:nvPr/>
        </p:nvSpPr>
        <p:spPr>
          <a:xfrm>
            <a:off x="2555875" y="1989138"/>
            <a:ext cx="504825"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 name="مستطيل 8"/>
          <p:cNvSpPr/>
          <p:nvPr/>
        </p:nvSpPr>
        <p:spPr>
          <a:xfrm rot="10800000" flipV="1">
            <a:off x="6227763" y="5300663"/>
            <a:ext cx="2916237" cy="15573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Low" rtl="1">
              <a:tabLst>
                <a:tab pos="396875" algn="l"/>
              </a:tabLst>
              <a:defRPr/>
            </a:pPr>
            <a:r>
              <a:rPr lang="ar-EG" sz="2000" b="1">
                <a:solidFill>
                  <a:schemeClr val="tx1"/>
                </a:solidFill>
                <a:latin typeface="Arial" pitchFamily="34" charset="0"/>
              </a:rPr>
              <a:t>تتأثر عملية التعلم بدرجة ا</a:t>
            </a:r>
            <a:r>
              <a:rPr lang="ar-EG" sz="2000" b="1">
                <a:solidFill>
                  <a:srgbClr val="FF0000"/>
                </a:solidFill>
                <a:latin typeface="Arial" pitchFamily="34" charset="0"/>
              </a:rPr>
              <a:t>لانتباة </a:t>
            </a:r>
            <a:r>
              <a:rPr lang="ar-EG" sz="2000" b="1">
                <a:solidFill>
                  <a:schemeClr val="tx1"/>
                </a:solidFill>
                <a:latin typeface="Arial" pitchFamily="34" charset="0"/>
              </a:rPr>
              <a:t>للنموذج الملاحظ </a:t>
            </a:r>
          </a:p>
          <a:p>
            <a:pPr marL="342900" indent="-342900" algn="justLow" rtl="1">
              <a:tabLst>
                <a:tab pos="396875" algn="l"/>
              </a:tabLst>
              <a:defRPr/>
            </a:pPr>
            <a:r>
              <a:rPr lang="ar-EG" sz="2000" b="1">
                <a:solidFill>
                  <a:srgbClr val="FF0000"/>
                </a:solidFill>
                <a:latin typeface="Arial" pitchFamily="34" charset="0"/>
              </a:rPr>
              <a:t>والظروف المحيطة</a:t>
            </a:r>
            <a:r>
              <a:rPr lang="ar-EG" sz="2000" b="1">
                <a:solidFill>
                  <a:schemeClr val="tx1"/>
                </a:solidFill>
                <a:latin typeface="Arial" pitchFamily="34" charset="0"/>
              </a:rPr>
              <a:t> بالسلوك الملاحظ.</a:t>
            </a:r>
            <a:endParaRPr lang="ar-SA" sz="2000" b="1">
              <a:solidFill>
                <a:schemeClr val="tx1"/>
              </a:solidFill>
              <a:latin typeface="Arial" pitchFamily="34" charset="0"/>
            </a:endParaRPr>
          </a:p>
        </p:txBody>
      </p:sp>
      <p:sp>
        <p:nvSpPr>
          <p:cNvPr id="28688" name="Line 16"/>
          <p:cNvSpPr>
            <a:spLocks noChangeShapeType="1"/>
          </p:cNvSpPr>
          <p:nvPr/>
        </p:nvSpPr>
        <p:spPr bwMode="auto">
          <a:xfrm flipH="1" flipV="1">
            <a:off x="1258888" y="3355975"/>
            <a:ext cx="1512887" cy="158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23850" y="0"/>
            <a:ext cx="8640763" cy="908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r" rtl="1">
              <a:defRPr/>
            </a:pPr>
            <a:r>
              <a:rPr lang="ar-SA" sz="2000" b="1">
                <a:solidFill>
                  <a:schemeClr val="bg1"/>
                </a:solidFill>
                <a:latin typeface="Arial" pitchFamily="34" charset="0"/>
              </a:rPr>
              <a:t>ومن الافتراضات " تختلف الآثار التى ينتجها التعلم بالملاحظة بأختلاف الأهداف التى يسعى الفرد إلى نمذجتها لملاحظتها أو الاقتداء بها"</a:t>
            </a:r>
            <a:endParaRPr lang="en-US" sz="2000" b="1">
              <a:solidFill>
                <a:schemeClr val="bg1"/>
              </a:solidFill>
              <a:latin typeface="Arial" pitchFamily="34" charset="0"/>
              <a:cs typeface="Arial" pitchFamily="34" charset="0"/>
            </a:endParaRPr>
          </a:p>
        </p:txBody>
      </p:sp>
      <p:sp>
        <p:nvSpPr>
          <p:cNvPr id="5" name="شكل بيضاوي 4"/>
          <p:cNvSpPr/>
          <p:nvPr/>
        </p:nvSpPr>
        <p:spPr>
          <a:xfrm>
            <a:off x="6227763" y="2781300"/>
            <a:ext cx="2916237" cy="11525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tx1"/>
                </a:solidFill>
                <a:latin typeface="Arial" pitchFamily="34" charset="0"/>
              </a:rPr>
              <a:t>أثر التعلم بالملاحظة</a:t>
            </a:r>
            <a:r>
              <a:rPr lang="en-US" sz="2000" b="1">
                <a:solidFill>
                  <a:schemeClr val="tx1"/>
                </a:solidFill>
                <a:latin typeface="Arial" pitchFamily="34" charset="0"/>
                <a:cs typeface="Arial" pitchFamily="34" charset="0"/>
              </a:rPr>
              <a:t> </a:t>
            </a:r>
            <a:endParaRPr lang="ar-EG" sz="2000" b="1">
              <a:solidFill>
                <a:schemeClr val="tx1"/>
              </a:solidFill>
              <a:latin typeface="Arial" pitchFamily="34" charset="0"/>
            </a:endParaRPr>
          </a:p>
          <a:p>
            <a:pPr algn="ctr" rtl="1">
              <a:defRPr/>
            </a:pPr>
            <a:r>
              <a:rPr lang="ar-SA" sz="2000" b="1">
                <a:solidFill>
                  <a:schemeClr val="tx1"/>
                </a:solidFill>
                <a:latin typeface="Arial" pitchFamily="34" charset="0"/>
              </a:rPr>
              <a:t>تكوين استجابات جديدة</a:t>
            </a:r>
            <a:r>
              <a:rPr lang="ar-SA" sz="2000">
                <a:solidFill>
                  <a:schemeClr val="tx1"/>
                </a:solidFill>
                <a:latin typeface="Arial" pitchFamily="34" charset="0"/>
              </a:rPr>
              <a:t> </a:t>
            </a:r>
          </a:p>
        </p:txBody>
      </p:sp>
      <p:sp>
        <p:nvSpPr>
          <p:cNvPr id="11" name="شكل بيضاوي 10"/>
          <p:cNvSpPr/>
          <p:nvPr/>
        </p:nvSpPr>
        <p:spPr>
          <a:xfrm>
            <a:off x="3203575" y="2708275"/>
            <a:ext cx="2808288" cy="1079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tx1"/>
                </a:solidFill>
                <a:latin typeface="Arial" pitchFamily="34" charset="0"/>
              </a:rPr>
              <a:t>الآثار الكفية </a:t>
            </a:r>
            <a:endParaRPr lang="ar-EG" sz="2000" b="1">
              <a:solidFill>
                <a:schemeClr val="tx1"/>
              </a:solidFill>
              <a:latin typeface="Arial" pitchFamily="34" charset="0"/>
            </a:endParaRPr>
          </a:p>
          <a:p>
            <a:pPr algn="ctr" rtl="1">
              <a:defRPr/>
            </a:pPr>
            <a:r>
              <a:rPr lang="ar-SA" sz="2000" b="1">
                <a:solidFill>
                  <a:schemeClr val="tx1"/>
                </a:solidFill>
                <a:latin typeface="Arial" pitchFamily="34" charset="0"/>
              </a:rPr>
              <a:t>والآثار المانعة للكف</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12" name="شكل بيضاوي 11"/>
          <p:cNvSpPr/>
          <p:nvPr/>
        </p:nvSpPr>
        <p:spPr>
          <a:xfrm>
            <a:off x="179388" y="2852738"/>
            <a:ext cx="2879725" cy="11525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أثر التيسير الاجتماعى.</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20" name="شكل بيضاوي 19"/>
          <p:cNvSpPr/>
          <p:nvPr/>
        </p:nvSpPr>
        <p:spPr>
          <a:xfrm>
            <a:off x="1258888" y="4365625"/>
            <a:ext cx="7596187" cy="187166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rtl="1">
              <a:defRPr/>
            </a:pPr>
            <a:r>
              <a:rPr lang="ar-SA" sz="2400" b="1">
                <a:solidFill>
                  <a:schemeClr val="bg1"/>
                </a:solidFill>
                <a:latin typeface="Arial" pitchFamily="34" charset="0"/>
              </a:rPr>
              <a:t>كما يولى باندورا أهمية </a:t>
            </a:r>
            <a:r>
              <a:rPr lang="ar-SA" sz="2400" b="1">
                <a:solidFill>
                  <a:schemeClr val="tx1"/>
                </a:solidFill>
                <a:latin typeface="Arial" pitchFamily="34" charset="0"/>
              </a:rPr>
              <a:t>للتنظيم الذاتى</a:t>
            </a:r>
            <a:r>
              <a:rPr lang="ar-SA" sz="2400" b="1">
                <a:solidFill>
                  <a:schemeClr val="bg1"/>
                </a:solidFill>
                <a:latin typeface="Arial" pitchFamily="34" charset="0"/>
              </a:rPr>
              <a:t> نتيجة تأثير المتغيرات المعرفية وأزاحة الدور الآلي للتعزيز.</a:t>
            </a:r>
          </a:p>
        </p:txBody>
      </p:sp>
      <p:sp>
        <p:nvSpPr>
          <p:cNvPr id="27" name="سهم للأسفل 26"/>
          <p:cNvSpPr/>
          <p:nvPr/>
        </p:nvSpPr>
        <p:spPr>
          <a:xfrm>
            <a:off x="7596188" y="1844675"/>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4284663" y="1989138"/>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 name="سهم للأسفل 31"/>
          <p:cNvSpPr/>
          <p:nvPr/>
        </p:nvSpPr>
        <p:spPr>
          <a:xfrm>
            <a:off x="1258888" y="2276475"/>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9707" name="Rectangle 13"/>
          <p:cNvSpPr>
            <a:spLocks noChangeArrowheads="1"/>
          </p:cNvSpPr>
          <p:nvPr/>
        </p:nvSpPr>
        <p:spPr bwMode="auto">
          <a:xfrm>
            <a:off x="1835150" y="1008063"/>
            <a:ext cx="5400675" cy="457200"/>
          </a:xfrm>
          <a:prstGeom prst="rect">
            <a:avLst/>
          </a:prstGeom>
          <a:noFill/>
          <a:ln w="9525">
            <a:noFill/>
            <a:miter lim="800000"/>
            <a:headEnd/>
            <a:tailEnd/>
          </a:ln>
        </p:spPr>
        <p:txBody>
          <a:bodyPr anchor="ctr">
            <a:spAutoFit/>
          </a:bodyPr>
          <a:lstStyle/>
          <a:p>
            <a:pPr algn="ctr" rtl="1">
              <a:tabLst>
                <a:tab pos="142875" algn="l"/>
                <a:tab pos="233363" algn="l"/>
              </a:tabLst>
            </a:pPr>
            <a:r>
              <a:rPr lang="ar-SA" sz="2400" b="1">
                <a:solidFill>
                  <a:srgbClr val="FF0000"/>
                </a:solidFill>
              </a:rPr>
              <a:t>وتتمثل تلك الآثار فى:</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bwMode="auto">
          <a:noFill/>
        </p:spPr>
        <p:txBody>
          <a:bodyPr/>
          <a:lstStyle/>
          <a:p>
            <a:pPr algn="ctr" eaLnBrk="1" hangingPunct="1"/>
            <a:r>
              <a:rPr lang="ar-EG" sz="4000" smtClean="0">
                <a:solidFill>
                  <a:srgbClr val="FF0000"/>
                </a:solidFill>
                <a:effectLst/>
              </a:rPr>
              <a:t>المفاهيم الأساسية</a:t>
            </a:r>
            <a:endParaRPr lang="ar-SA" sz="4000" smtClean="0">
              <a:solidFill>
                <a:srgbClr val="FF0000"/>
              </a:solidFill>
              <a:effectLst/>
            </a:endParaRPr>
          </a:p>
        </p:txBody>
      </p:sp>
      <p:sp>
        <p:nvSpPr>
          <p:cNvPr id="4" name="وسيلة شرح مع سهم رباعي 3"/>
          <p:cNvSpPr/>
          <p:nvPr/>
        </p:nvSpPr>
        <p:spPr>
          <a:xfrm>
            <a:off x="3500438" y="3000375"/>
            <a:ext cx="2500312" cy="1652588"/>
          </a:xfrm>
          <a:prstGeom prst="quadArrowCallout">
            <a:avLst/>
          </a:prstGeom>
          <a:ln/>
        </p:spPr>
        <p:style>
          <a:lnRef idx="2">
            <a:schemeClr val="accent1"/>
          </a:lnRef>
          <a:fillRef idx="1">
            <a:schemeClr val="lt1"/>
          </a:fillRef>
          <a:effectRef idx="0">
            <a:schemeClr val="accent1"/>
          </a:effectRef>
          <a:fontRef idx="minor">
            <a:schemeClr val="dk1"/>
          </a:fontRef>
        </p:style>
        <p:txBody>
          <a:bodyPr anchor="ctr"/>
          <a:lstStyle/>
          <a:p>
            <a:pPr algn="ctr" rtl="1">
              <a:defRPr/>
            </a:pPr>
            <a:r>
              <a:rPr lang="ar-EG" sz="2000" b="1">
                <a:solidFill>
                  <a:srgbClr val="C32D2E"/>
                </a:solidFill>
                <a:latin typeface="Gill Sans MT" pitchFamily="34" charset="0"/>
                <a:ea typeface="Majalla UI"/>
                <a:cs typeface="Majalla UI"/>
              </a:rPr>
              <a:t>باندورا</a:t>
            </a:r>
            <a:endParaRPr lang="ar-SA" sz="2000" b="1">
              <a:solidFill>
                <a:srgbClr val="C32D2E"/>
              </a:solidFill>
              <a:latin typeface="Gill Sans MT" pitchFamily="34" charset="0"/>
              <a:ea typeface="Majalla UI"/>
              <a:cs typeface="Majalla UI"/>
            </a:endParaRPr>
          </a:p>
        </p:txBody>
      </p:sp>
      <p:sp>
        <p:nvSpPr>
          <p:cNvPr id="5" name="مستطيل ذو زوايا قطرية مخدوشة 4"/>
          <p:cNvSpPr/>
          <p:nvPr/>
        </p:nvSpPr>
        <p:spPr>
          <a:xfrm>
            <a:off x="6227763" y="3644900"/>
            <a:ext cx="2000250" cy="714375"/>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000" b="1">
                <a:solidFill>
                  <a:schemeClr val="tx1"/>
                </a:solidFill>
                <a:latin typeface="Arial" pitchFamily="34" charset="0"/>
              </a:rPr>
              <a:t>2 - </a:t>
            </a:r>
            <a:r>
              <a:rPr lang="ar-SA" sz="2000" b="1">
                <a:solidFill>
                  <a:schemeClr val="tx1"/>
                </a:solidFill>
                <a:latin typeface="Arial" pitchFamily="34" charset="0"/>
              </a:rPr>
              <a:t>عمليات التعلم القائم على الملاحظة</a:t>
            </a:r>
          </a:p>
        </p:txBody>
      </p:sp>
      <p:sp>
        <p:nvSpPr>
          <p:cNvPr id="9" name="مستطيل ذو زوايا قطرية مخدوشة 8"/>
          <p:cNvSpPr/>
          <p:nvPr/>
        </p:nvSpPr>
        <p:spPr>
          <a:xfrm>
            <a:off x="3635375" y="2133600"/>
            <a:ext cx="2143125" cy="714375"/>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000" b="1">
                <a:solidFill>
                  <a:schemeClr val="tx1"/>
                </a:solidFill>
                <a:latin typeface="Arial" pitchFamily="34" charset="0"/>
              </a:rPr>
              <a:t>1 - </a:t>
            </a:r>
            <a:r>
              <a:rPr lang="ar-SA" sz="2000" b="1">
                <a:solidFill>
                  <a:schemeClr val="tx1"/>
                </a:solidFill>
                <a:latin typeface="Arial" pitchFamily="34" charset="0"/>
              </a:rPr>
              <a:t>التعلم بالملاحظة أو النمذجة</a:t>
            </a:r>
          </a:p>
        </p:txBody>
      </p:sp>
      <p:sp>
        <p:nvSpPr>
          <p:cNvPr id="3" name="مستطيل ذو زوايا قطرية مخدوشة 4"/>
          <p:cNvSpPr/>
          <p:nvPr/>
        </p:nvSpPr>
        <p:spPr>
          <a:xfrm>
            <a:off x="1116013" y="3644900"/>
            <a:ext cx="2016125" cy="647700"/>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000" b="1">
                <a:solidFill>
                  <a:schemeClr val="tx1"/>
                </a:solidFill>
                <a:latin typeface="Arial" pitchFamily="34" charset="0"/>
              </a:rPr>
              <a:t>3 - </a:t>
            </a:r>
            <a:r>
              <a:rPr lang="ar-SA" sz="2000" b="1">
                <a:solidFill>
                  <a:schemeClr val="tx1"/>
                </a:solidFill>
                <a:latin typeface="Arial" pitchFamily="34" charset="0"/>
              </a:rPr>
              <a:t>التعلم الاجتماعي</a:t>
            </a:r>
            <a:r>
              <a:rPr lang="ar-SA" sz="2000">
                <a:solidFill>
                  <a:schemeClr val="tx1"/>
                </a:solidFill>
                <a:latin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20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bg/>
                                          </p:spTgt>
                                        </p:tgtEl>
                                        <p:attrNameLst>
                                          <p:attrName>style.visibility</p:attrName>
                                        </p:attrNameLst>
                                      </p:cBhvr>
                                      <p:to>
                                        <p:strVal val="visible"/>
                                      </p:to>
                                    </p:set>
                                    <p:animEffect transition="in" filter="fade">
                                      <p:cBhvr>
                                        <p:cTn id="20" dur="2000"/>
                                        <p:tgtEl>
                                          <p:spTgt spid="4">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2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bg/>
                                          </p:spTgt>
                                        </p:tgtEl>
                                        <p:attrNameLst>
                                          <p:attrName>style.visibility</p:attrName>
                                        </p:attrNameLst>
                                      </p:cBhvr>
                                      <p:to>
                                        <p:strVal val="visible"/>
                                      </p:to>
                                    </p:set>
                                    <p:animEffect transition="in" filter="fade">
                                      <p:cBhvr>
                                        <p:cTn id="28" dur="2000"/>
                                        <p:tgtEl>
                                          <p:spTgt spid="9">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2000"/>
                                        <p:tgtEl>
                                          <p:spTgt spid="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bg/>
                                          </p:spTgt>
                                        </p:tgtEl>
                                        <p:attrNameLst>
                                          <p:attrName>style.visibility</p:attrName>
                                        </p:attrNameLst>
                                      </p:cBhvr>
                                      <p:to>
                                        <p:strVal val="visible"/>
                                      </p:to>
                                    </p:set>
                                    <p:animEffect transition="in" filter="fade">
                                      <p:cBhvr>
                                        <p:cTn id="36" dur="2000"/>
                                        <p:tgtEl>
                                          <p:spTgt spid="3">
                                            <p:bg/>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fade">
                                      <p:cBhvr>
                                        <p:cTn id="3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P spid="5" grpId="0" build="allAtOnce" animBg="1"/>
      <p:bldP spid="9" grpId="0" build="allAtOnce" animBg="1"/>
      <p:bldP spid="3"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23850" y="0"/>
            <a:ext cx="8640763" cy="908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rtl="1">
              <a:defRPr/>
            </a:pPr>
            <a:r>
              <a:rPr lang="ar-EG" sz="4000" b="1">
                <a:solidFill>
                  <a:schemeClr val="bg1"/>
                </a:solidFill>
                <a:latin typeface="Arial" pitchFamily="34" charset="0"/>
              </a:rPr>
              <a:t>المفاهيم الأساسية</a:t>
            </a:r>
            <a:r>
              <a:rPr lang="en-US" sz="4000" b="1">
                <a:solidFill>
                  <a:schemeClr val="bg1"/>
                </a:solidFill>
                <a:latin typeface="Arial" pitchFamily="34" charset="0"/>
                <a:cs typeface="Arial" pitchFamily="34" charset="0"/>
              </a:rPr>
              <a:t> </a:t>
            </a:r>
          </a:p>
        </p:txBody>
      </p:sp>
      <p:sp>
        <p:nvSpPr>
          <p:cNvPr id="5" name="شكل بيضاوي 4"/>
          <p:cNvSpPr/>
          <p:nvPr/>
        </p:nvSpPr>
        <p:spPr>
          <a:xfrm>
            <a:off x="2124075" y="2997200"/>
            <a:ext cx="5903913" cy="11525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والتعلم بالملاحظة يمكن توضيحة فى </a:t>
            </a:r>
            <a:r>
              <a:rPr lang="ar-SA" sz="2400" b="1">
                <a:solidFill>
                  <a:srgbClr val="0000CC"/>
                </a:solidFill>
                <a:latin typeface="Arial" pitchFamily="34" charset="0"/>
              </a:rPr>
              <a:t>خطواتين أساسيتين هما</a:t>
            </a:r>
            <a:r>
              <a:rPr lang="en-US" sz="2400">
                <a:solidFill>
                  <a:srgbClr val="0000CC"/>
                </a:solidFill>
                <a:latin typeface="Arial" pitchFamily="34" charset="0"/>
                <a:cs typeface="Arial" pitchFamily="34" charset="0"/>
              </a:rPr>
              <a:t> </a:t>
            </a:r>
            <a:endParaRPr lang="ar-SA" sz="2400">
              <a:solidFill>
                <a:srgbClr val="0000CC"/>
              </a:solidFill>
              <a:latin typeface="Arial" pitchFamily="34" charset="0"/>
            </a:endParaRPr>
          </a:p>
        </p:txBody>
      </p:sp>
      <p:sp>
        <p:nvSpPr>
          <p:cNvPr id="11" name="شكل بيضاوي 10"/>
          <p:cNvSpPr/>
          <p:nvPr/>
        </p:nvSpPr>
        <p:spPr>
          <a:xfrm>
            <a:off x="5219700" y="4508500"/>
            <a:ext cx="3924300" cy="2349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tx1"/>
                </a:solidFill>
                <a:latin typeface="Arial" pitchFamily="34" charset="0"/>
              </a:rPr>
              <a:t>أولاهما: </a:t>
            </a:r>
            <a:endParaRPr lang="ar-EG" sz="2000" b="1">
              <a:solidFill>
                <a:schemeClr val="tx1"/>
              </a:solidFill>
              <a:latin typeface="Arial" pitchFamily="34" charset="0"/>
            </a:endParaRPr>
          </a:p>
          <a:p>
            <a:pPr algn="ctr" rtl="1">
              <a:defRPr/>
            </a:pPr>
            <a:r>
              <a:rPr lang="ar-SA" sz="2000" b="1">
                <a:solidFill>
                  <a:schemeClr val="tx1"/>
                </a:solidFill>
                <a:latin typeface="Arial" pitchFamily="34" charset="0"/>
              </a:rPr>
              <a:t>إن المتعلم فى حاجة </a:t>
            </a:r>
            <a:r>
              <a:rPr lang="ar-SA" sz="2000" b="1">
                <a:solidFill>
                  <a:srgbClr val="0000CC"/>
                </a:solidFill>
                <a:latin typeface="Arial" pitchFamily="34" charset="0"/>
              </a:rPr>
              <a:t>إلى الانتباة</a:t>
            </a:r>
            <a:r>
              <a:rPr lang="ar-SA" sz="2000" b="1">
                <a:solidFill>
                  <a:schemeClr val="tx1"/>
                </a:solidFill>
                <a:latin typeface="Arial" pitchFamily="34" charset="0"/>
              </a:rPr>
              <a:t> بقدر كاف للسلوك الصادر من الآخرين بغرض </a:t>
            </a:r>
            <a:r>
              <a:rPr lang="ar-SA" sz="2000" b="1">
                <a:solidFill>
                  <a:srgbClr val="0000CC"/>
                </a:solidFill>
                <a:latin typeface="Arial" pitchFamily="34" charset="0"/>
              </a:rPr>
              <a:t>الإدراك</a:t>
            </a:r>
            <a:r>
              <a:rPr lang="ar-SA" sz="2000" b="1">
                <a:solidFill>
                  <a:schemeClr val="tx1"/>
                </a:solidFill>
                <a:latin typeface="Arial" pitchFamily="34" charset="0"/>
              </a:rPr>
              <a:t> الدقيق </a:t>
            </a:r>
            <a:r>
              <a:rPr lang="ar-SA" sz="2000" b="1">
                <a:solidFill>
                  <a:srgbClr val="0000CC"/>
                </a:solidFill>
                <a:latin typeface="Arial" pitchFamily="34" charset="0"/>
              </a:rPr>
              <a:t>والفهم</a:t>
            </a:r>
            <a:r>
              <a:rPr lang="ar-SA" sz="2000" b="1">
                <a:solidFill>
                  <a:schemeClr val="tx1"/>
                </a:solidFill>
                <a:latin typeface="Arial" pitchFamily="34" charset="0"/>
              </a:rPr>
              <a:t> لتلك السلوك</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12" name="شكل بيضاوي 11"/>
          <p:cNvSpPr/>
          <p:nvPr/>
        </p:nvSpPr>
        <p:spPr>
          <a:xfrm>
            <a:off x="539750" y="4508500"/>
            <a:ext cx="4392613" cy="2349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وثانيهما:</a:t>
            </a:r>
            <a:endParaRPr lang="ar-EG" sz="2400" b="1">
              <a:solidFill>
                <a:schemeClr val="tx1"/>
              </a:solidFill>
              <a:latin typeface="Arial" pitchFamily="34" charset="0"/>
            </a:endParaRPr>
          </a:p>
          <a:p>
            <a:pPr algn="ctr" rtl="1">
              <a:defRPr/>
            </a:pPr>
            <a:r>
              <a:rPr lang="ar-SA" sz="2400" b="1">
                <a:solidFill>
                  <a:schemeClr val="tx1"/>
                </a:solidFill>
                <a:latin typeface="Arial" pitchFamily="34" charset="0"/>
              </a:rPr>
              <a:t> إن المتعلم فى حاجة إلى </a:t>
            </a:r>
            <a:r>
              <a:rPr lang="ar-SA" sz="2400" b="1">
                <a:solidFill>
                  <a:srgbClr val="0000CC"/>
                </a:solidFill>
                <a:latin typeface="Arial" pitchFamily="34" charset="0"/>
              </a:rPr>
              <a:t>الاستجابة المعرفية</a:t>
            </a:r>
            <a:r>
              <a:rPr lang="ar-SA" sz="2400" b="1">
                <a:solidFill>
                  <a:schemeClr val="tx1"/>
                </a:solidFill>
                <a:latin typeface="Arial" pitchFamily="34" charset="0"/>
              </a:rPr>
              <a:t> من خلال ا</a:t>
            </a:r>
            <a:r>
              <a:rPr lang="ar-SA" sz="2400" b="1">
                <a:solidFill>
                  <a:srgbClr val="0000CC"/>
                </a:solidFill>
                <a:latin typeface="Arial" pitchFamily="34" charset="0"/>
              </a:rPr>
              <a:t>لتشفير</a:t>
            </a:r>
            <a:r>
              <a:rPr lang="ar-SA" sz="2400" b="1">
                <a:solidFill>
                  <a:schemeClr val="tx1"/>
                </a:solidFill>
                <a:latin typeface="Arial" pitchFamily="34" charset="0"/>
              </a:rPr>
              <a:t> لتتابع السلوكيات إلى الذاكرة</a:t>
            </a:r>
            <a:r>
              <a:rPr lang="en-US" sz="2400">
                <a:solidFill>
                  <a:schemeClr val="tx1"/>
                </a:solidFill>
                <a:latin typeface="Arial" pitchFamily="34" charset="0"/>
                <a:cs typeface="Arial" pitchFamily="34" charset="0"/>
              </a:rPr>
              <a:t> </a:t>
            </a:r>
            <a:endParaRPr lang="ar-SA" sz="2400">
              <a:solidFill>
                <a:schemeClr val="tx1"/>
              </a:solidFill>
              <a:latin typeface="Arial" pitchFamily="34" charset="0"/>
            </a:endParaRPr>
          </a:p>
        </p:txBody>
      </p:sp>
      <p:sp>
        <p:nvSpPr>
          <p:cNvPr id="20" name="شكل بيضاوي 19"/>
          <p:cNvSpPr/>
          <p:nvPr/>
        </p:nvSpPr>
        <p:spPr>
          <a:xfrm>
            <a:off x="1042988" y="1412875"/>
            <a:ext cx="7596187" cy="158432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rtl="1">
              <a:defRPr/>
            </a:pPr>
            <a:r>
              <a:rPr lang="ar-SA" sz="2000" b="1">
                <a:solidFill>
                  <a:schemeClr val="bg1"/>
                </a:solidFill>
                <a:latin typeface="Arial" pitchFamily="34" charset="0"/>
              </a:rPr>
              <a:t>ويعرف جير وأخرون التعلم بالملاحظة على أنه</a:t>
            </a:r>
            <a:r>
              <a:rPr lang="ar-SA" sz="2000" b="1">
                <a:solidFill>
                  <a:schemeClr val="tx1"/>
                </a:solidFill>
                <a:latin typeface="Arial" pitchFamily="34" charset="0"/>
              </a:rPr>
              <a:t>: </a:t>
            </a:r>
            <a:endParaRPr lang="ar-EG" sz="2000" b="1">
              <a:solidFill>
                <a:schemeClr val="tx1"/>
              </a:solidFill>
              <a:latin typeface="Arial" pitchFamily="34" charset="0"/>
            </a:endParaRPr>
          </a:p>
          <a:p>
            <a:pPr marL="342900" indent="-342900" algn="ctr" rtl="1">
              <a:defRPr/>
            </a:pPr>
            <a:r>
              <a:rPr lang="ar-SA" sz="2000" b="1">
                <a:solidFill>
                  <a:schemeClr val="tx1"/>
                </a:solidFill>
                <a:latin typeface="Arial" pitchFamily="34" charset="0"/>
              </a:rPr>
              <a:t>اكتساب لمجموعة من الخبرات أو تحسين وزيادة تلك الخبرات التى يمتلكها المتعلم كوظيفة للتواصل غير </a:t>
            </a:r>
            <a:r>
              <a:rPr lang="ar-EG" sz="2000" b="1">
                <a:solidFill>
                  <a:schemeClr val="tx1"/>
                </a:solidFill>
                <a:latin typeface="Arial" pitchFamily="34" charset="0"/>
              </a:rPr>
              <a:t>ال</a:t>
            </a:r>
            <a:r>
              <a:rPr lang="ar-SA" sz="2000" b="1">
                <a:solidFill>
                  <a:schemeClr val="tx1"/>
                </a:solidFill>
                <a:latin typeface="Arial" pitchFamily="34" charset="0"/>
              </a:rPr>
              <a:t>مباشر القائم على التعزيز او العقاب.</a:t>
            </a:r>
          </a:p>
        </p:txBody>
      </p:sp>
      <p:sp>
        <p:nvSpPr>
          <p:cNvPr id="27" name="سهم للأسفل 26"/>
          <p:cNvSpPr/>
          <p:nvPr/>
        </p:nvSpPr>
        <p:spPr>
          <a:xfrm>
            <a:off x="6948488" y="3933825"/>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250825" y="4221163"/>
            <a:ext cx="484188"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 name="سهم للأسفل 31"/>
          <p:cNvSpPr/>
          <p:nvPr/>
        </p:nvSpPr>
        <p:spPr>
          <a:xfrm>
            <a:off x="2339975" y="3860800"/>
            <a:ext cx="503238"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1755" name="Rectangle 11"/>
          <p:cNvSpPr>
            <a:spLocks noChangeArrowheads="1"/>
          </p:cNvSpPr>
          <p:nvPr/>
        </p:nvSpPr>
        <p:spPr bwMode="auto">
          <a:xfrm>
            <a:off x="1835150" y="1008063"/>
            <a:ext cx="5400675" cy="457200"/>
          </a:xfrm>
          <a:prstGeom prst="rect">
            <a:avLst/>
          </a:prstGeom>
          <a:noFill/>
          <a:ln w="9525">
            <a:noFill/>
            <a:miter lim="800000"/>
            <a:headEnd/>
            <a:tailEnd/>
          </a:ln>
        </p:spPr>
        <p:txBody>
          <a:bodyPr anchor="ctr">
            <a:spAutoFit/>
          </a:bodyPr>
          <a:lstStyle/>
          <a:p>
            <a:pPr algn="ctr" rtl="1">
              <a:tabLst>
                <a:tab pos="142875" algn="l"/>
                <a:tab pos="233363" algn="l"/>
              </a:tabLst>
            </a:pPr>
            <a:r>
              <a:rPr lang="ar-EG" sz="2400" b="1">
                <a:solidFill>
                  <a:srgbClr val="FF0000"/>
                </a:solidFill>
              </a:rPr>
              <a:t>1 - </a:t>
            </a:r>
            <a:r>
              <a:rPr lang="ar-SA" sz="2400" b="1">
                <a:solidFill>
                  <a:srgbClr val="FF0000"/>
                </a:solidFill>
              </a:rPr>
              <a:t>التعلم بالملاحظة أو النمذجة</a:t>
            </a:r>
            <a:r>
              <a:rPr lang="ar-SA" sz="2400">
                <a:solidFill>
                  <a:srgbClr val="FF0000"/>
                </a:solidFill>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23850" y="0"/>
            <a:ext cx="8640763" cy="908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r" rtl="1">
              <a:defRPr/>
            </a:pPr>
            <a:r>
              <a:rPr lang="ar-EG" sz="2400" b="1">
                <a:solidFill>
                  <a:schemeClr val="bg1"/>
                </a:solidFill>
                <a:latin typeface="Arial" pitchFamily="34" charset="0"/>
              </a:rPr>
              <a:t>وتوجد ثلاثة عوامل تؤثر في عملیة الاقتداء والمحاكاة وھي</a:t>
            </a:r>
            <a:r>
              <a:rPr lang="en-US" sz="2400" b="1">
                <a:solidFill>
                  <a:schemeClr val="bg1"/>
                </a:solidFill>
                <a:latin typeface="Arial" pitchFamily="34" charset="0"/>
                <a:cs typeface="Arial" pitchFamily="34" charset="0"/>
              </a:rPr>
              <a:t> </a:t>
            </a:r>
          </a:p>
        </p:txBody>
      </p:sp>
      <p:sp>
        <p:nvSpPr>
          <p:cNvPr id="5" name="شكل بيضاوي 4"/>
          <p:cNvSpPr/>
          <p:nvPr/>
        </p:nvSpPr>
        <p:spPr>
          <a:xfrm>
            <a:off x="6227763" y="1989138"/>
            <a:ext cx="2916237" cy="46799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rgbClr val="0000CC"/>
                </a:solidFill>
                <a:latin typeface="Arial" pitchFamily="34" charset="0"/>
              </a:rPr>
              <a:t>خصائص القدوة</a:t>
            </a:r>
            <a:r>
              <a:rPr lang="en-US" sz="2400" b="1">
                <a:solidFill>
                  <a:schemeClr val="tx1"/>
                </a:solidFill>
                <a:latin typeface="Arial" pitchFamily="34" charset="0"/>
                <a:cs typeface="Arial" pitchFamily="34" charset="0"/>
              </a:rPr>
              <a:t> . </a:t>
            </a:r>
            <a:r>
              <a:rPr lang="ar-EG" sz="2400" b="1">
                <a:solidFill>
                  <a:schemeClr val="tx1"/>
                </a:solidFill>
                <a:latin typeface="Arial" pitchFamily="34" charset="0"/>
              </a:rPr>
              <a:t>كالخصائص المشابھة مثل تماثلھم في العمر والجنس المركز الاجتماعي والوظیفة والكفاءة والسلطة </a:t>
            </a:r>
            <a:endParaRPr lang="ar-SA" sz="2400" b="1">
              <a:solidFill>
                <a:schemeClr val="tx1"/>
              </a:solidFill>
              <a:latin typeface="Arial" pitchFamily="34" charset="0"/>
            </a:endParaRPr>
          </a:p>
        </p:txBody>
      </p:sp>
      <p:sp>
        <p:nvSpPr>
          <p:cNvPr id="11" name="شكل بيضاوي 10"/>
          <p:cNvSpPr/>
          <p:nvPr/>
        </p:nvSpPr>
        <p:spPr>
          <a:xfrm>
            <a:off x="3276600" y="1628775"/>
            <a:ext cx="2808288" cy="46799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rgbClr val="0000CC"/>
                </a:solidFill>
                <a:latin typeface="Arial" pitchFamily="34" charset="0"/>
              </a:rPr>
              <a:t>صفات الملاحظ</a:t>
            </a:r>
            <a:endParaRPr lang="en-US" sz="2400" b="1">
              <a:solidFill>
                <a:srgbClr val="0000CC"/>
              </a:solidFill>
              <a:latin typeface="Arial" pitchFamily="34" charset="0"/>
              <a:cs typeface="Arial" pitchFamily="34" charset="0"/>
            </a:endParaRPr>
          </a:p>
          <a:p>
            <a:pPr algn="ctr" rtl="1">
              <a:defRPr/>
            </a:pPr>
            <a:r>
              <a:rPr lang="en-US" sz="2400" b="1">
                <a:solidFill>
                  <a:schemeClr val="tx1"/>
                </a:solidFill>
                <a:latin typeface="Arial" pitchFamily="34" charset="0"/>
                <a:cs typeface="Arial" pitchFamily="34" charset="0"/>
              </a:rPr>
              <a:t> . </a:t>
            </a:r>
            <a:r>
              <a:rPr lang="ar-EG" sz="2400" b="1">
                <a:solidFill>
                  <a:schemeClr val="tx1"/>
                </a:solidFill>
                <a:latin typeface="Arial" pitchFamily="34" charset="0"/>
              </a:rPr>
              <a:t>الناس الذين ينقصھم الاحترام الذاتي وغیر المؤھلین يكونون على وجه الخصوص عرضه وأكثر قابلیة لتقلید القدوة</a:t>
            </a:r>
            <a:r>
              <a:rPr lang="ar-EG" sz="2400">
                <a:solidFill>
                  <a:schemeClr val="tx1"/>
                </a:solidFill>
                <a:latin typeface="Arial" pitchFamily="34" charset="0"/>
              </a:rPr>
              <a:t> </a:t>
            </a:r>
            <a:endParaRPr lang="ar-SA" sz="2400">
              <a:solidFill>
                <a:schemeClr val="tx1"/>
              </a:solidFill>
              <a:latin typeface="Arial" pitchFamily="34" charset="0"/>
            </a:endParaRPr>
          </a:p>
        </p:txBody>
      </p:sp>
      <p:sp>
        <p:nvSpPr>
          <p:cNvPr id="12" name="شكل بيضاوي 11"/>
          <p:cNvSpPr/>
          <p:nvPr/>
        </p:nvSpPr>
        <p:spPr>
          <a:xfrm>
            <a:off x="179388" y="1628775"/>
            <a:ext cx="2879725" cy="45370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rgbClr val="0000CC"/>
                </a:solidFill>
                <a:latin typeface="Arial" pitchFamily="34" charset="0"/>
              </a:rPr>
              <a:t>آثار المكافآت </a:t>
            </a:r>
          </a:p>
          <a:p>
            <a:pPr algn="ctr" rtl="1">
              <a:defRPr/>
            </a:pPr>
            <a:r>
              <a:rPr lang="ar-EG" sz="2400" b="1">
                <a:solidFill>
                  <a:schemeClr val="tx1"/>
                </a:solidFill>
                <a:latin typeface="Arial" pitchFamily="34" charset="0"/>
              </a:rPr>
              <a:t>المرتبطة بالسلوك أو نتائج المكافآت المرتبطة بالسلوك ، </a:t>
            </a:r>
            <a:r>
              <a:rPr lang="ar-EG" sz="2400" b="1">
                <a:solidFill>
                  <a:srgbClr val="0000CC"/>
                </a:solidFill>
                <a:latin typeface="Arial" pitchFamily="34" charset="0"/>
              </a:rPr>
              <a:t>فالنتائج المرتبطة بالسلوك تؤثر في فعالیة المحاكاة</a:t>
            </a:r>
            <a:r>
              <a:rPr lang="ar-EG" sz="2400" b="1">
                <a:solidFill>
                  <a:schemeClr val="tx1"/>
                </a:solidFill>
                <a:latin typeface="Arial" pitchFamily="34" charset="0"/>
              </a:rPr>
              <a:t> </a:t>
            </a:r>
            <a:endParaRPr lang="ar-SA" sz="2400" b="1">
              <a:solidFill>
                <a:schemeClr val="tx1"/>
              </a:solidFill>
              <a:latin typeface="Arial" pitchFamily="34" charset="0"/>
            </a:endParaRPr>
          </a:p>
        </p:txBody>
      </p:sp>
      <p:sp>
        <p:nvSpPr>
          <p:cNvPr id="27" name="سهم للأسفل 26"/>
          <p:cNvSpPr/>
          <p:nvPr/>
        </p:nvSpPr>
        <p:spPr>
          <a:xfrm>
            <a:off x="7524750" y="1196975"/>
            <a:ext cx="484188"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4284663" y="1052513"/>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 name="سهم للأسفل 31"/>
          <p:cNvSpPr/>
          <p:nvPr/>
        </p:nvSpPr>
        <p:spPr>
          <a:xfrm>
            <a:off x="900113" y="836613"/>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79388" y="0"/>
            <a:ext cx="8640762" cy="1125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defRPr/>
            </a:pPr>
            <a:r>
              <a:rPr lang="ar-EG" sz="3200" b="1">
                <a:solidFill>
                  <a:schemeClr val="bg1"/>
                </a:solidFill>
                <a:latin typeface="Arial" pitchFamily="34" charset="0"/>
              </a:rPr>
              <a:t>2</a:t>
            </a:r>
            <a:r>
              <a:rPr lang="ar-EG" b="1">
                <a:solidFill>
                  <a:schemeClr val="tx1"/>
                </a:solidFill>
                <a:latin typeface="Arial" pitchFamily="34" charset="0"/>
              </a:rPr>
              <a:t> </a:t>
            </a:r>
            <a:r>
              <a:rPr lang="ar-EG" sz="3200" b="1">
                <a:solidFill>
                  <a:schemeClr val="bg1"/>
                </a:solidFill>
                <a:latin typeface="Arial" pitchFamily="34" charset="0"/>
              </a:rPr>
              <a:t>- </a:t>
            </a:r>
            <a:r>
              <a:rPr lang="ar-SA" sz="3200" b="1">
                <a:solidFill>
                  <a:schemeClr val="bg1"/>
                </a:solidFill>
                <a:latin typeface="Arial" pitchFamily="34" charset="0"/>
              </a:rPr>
              <a:t>عمليات التعلم القائم على الملاحظة</a:t>
            </a:r>
            <a:r>
              <a:rPr lang="ar-EG" sz="3200" b="1">
                <a:solidFill>
                  <a:schemeClr val="bg1"/>
                </a:solidFill>
                <a:latin typeface="Arial" pitchFamily="34" charset="0"/>
              </a:rPr>
              <a:t> </a:t>
            </a:r>
            <a:r>
              <a:rPr lang="ar-SA" sz="3200">
                <a:solidFill>
                  <a:schemeClr val="bg1"/>
                </a:solidFill>
                <a:latin typeface="Arial" pitchFamily="34" charset="0"/>
              </a:rPr>
              <a:t> </a:t>
            </a:r>
            <a:r>
              <a:rPr lang="ar-EG" sz="2800" b="1">
                <a:solidFill>
                  <a:schemeClr val="bg1"/>
                </a:solidFill>
                <a:latin typeface="Arial" pitchFamily="34" charset="0"/>
              </a:rPr>
              <a:t>وتتمثل فى أربعة من المكونات الترابطية </a:t>
            </a:r>
            <a:endParaRPr lang="en-US" sz="2800" b="1">
              <a:solidFill>
                <a:schemeClr val="bg1"/>
              </a:solidFill>
              <a:latin typeface="Arial" pitchFamily="34" charset="0"/>
              <a:cs typeface="Arial" pitchFamily="34" charset="0"/>
            </a:endParaRPr>
          </a:p>
        </p:txBody>
      </p:sp>
      <p:sp>
        <p:nvSpPr>
          <p:cNvPr id="5" name="شكل بيضاوي 4"/>
          <p:cNvSpPr/>
          <p:nvPr/>
        </p:nvSpPr>
        <p:spPr>
          <a:xfrm>
            <a:off x="7380288" y="1412875"/>
            <a:ext cx="1763712" cy="122396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الانتباة القصدي </a:t>
            </a:r>
            <a:endParaRPr lang="ar-SA" sz="2400" b="1">
              <a:solidFill>
                <a:schemeClr val="tx1"/>
              </a:solidFill>
              <a:latin typeface="Arial" pitchFamily="34" charset="0"/>
            </a:endParaRPr>
          </a:p>
        </p:txBody>
      </p:sp>
      <p:sp>
        <p:nvSpPr>
          <p:cNvPr id="11" name="شكل بيضاوي 10"/>
          <p:cNvSpPr/>
          <p:nvPr/>
        </p:nvSpPr>
        <p:spPr>
          <a:xfrm>
            <a:off x="4932363" y="1557338"/>
            <a:ext cx="2160587" cy="1079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EG" sz="2000" b="1">
                <a:solidFill>
                  <a:schemeClr val="tx1"/>
                </a:solidFill>
                <a:latin typeface="Arial" pitchFamily="34" charset="0"/>
              </a:rPr>
              <a:t>عمليات</a:t>
            </a:r>
          </a:p>
          <a:p>
            <a:pPr algn="ctr">
              <a:defRPr/>
            </a:pPr>
            <a:r>
              <a:rPr lang="ar-EG" sz="2000" b="1">
                <a:solidFill>
                  <a:schemeClr val="tx1"/>
                </a:solidFill>
                <a:latin typeface="Arial" pitchFamily="34" charset="0"/>
              </a:rPr>
              <a:t> الاحتفاظ</a:t>
            </a:r>
            <a:r>
              <a:rPr lang="en-US" sz="2000">
                <a:solidFill>
                  <a:schemeClr val="tx1"/>
                </a:solidFill>
                <a:latin typeface="Arial" pitchFamily="34" charset="0"/>
                <a:cs typeface="Arial" pitchFamily="34" charset="0"/>
              </a:rPr>
              <a:t> </a:t>
            </a:r>
          </a:p>
        </p:txBody>
      </p:sp>
      <p:sp>
        <p:nvSpPr>
          <p:cNvPr id="12" name="شكل بيضاوي 11"/>
          <p:cNvSpPr/>
          <p:nvPr/>
        </p:nvSpPr>
        <p:spPr>
          <a:xfrm>
            <a:off x="2411413" y="1484313"/>
            <a:ext cx="2051050" cy="11525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EG" sz="2000" b="1">
                <a:solidFill>
                  <a:schemeClr val="tx1"/>
                </a:solidFill>
                <a:latin typeface="Arial" pitchFamily="34" charset="0"/>
              </a:rPr>
              <a:t>عمليات</a:t>
            </a:r>
          </a:p>
          <a:p>
            <a:pPr algn="ctr">
              <a:defRPr/>
            </a:pPr>
            <a:r>
              <a:rPr lang="ar-EG" sz="2000" b="1">
                <a:solidFill>
                  <a:schemeClr val="tx1"/>
                </a:solidFill>
                <a:latin typeface="Arial" pitchFamily="34" charset="0"/>
              </a:rPr>
              <a:t> إعادة الانتاج</a:t>
            </a:r>
          </a:p>
          <a:p>
            <a:pPr algn="ctr">
              <a:defRPr/>
            </a:pPr>
            <a:r>
              <a:rPr lang="ar-EG" sz="2000" b="1">
                <a:solidFill>
                  <a:schemeClr val="tx1"/>
                </a:solidFill>
                <a:latin typeface="Arial" pitchFamily="34" charset="0"/>
              </a:rPr>
              <a:t> الحركى</a:t>
            </a:r>
            <a:r>
              <a:rPr lang="en-US" sz="2000">
                <a:solidFill>
                  <a:schemeClr val="tx1"/>
                </a:solidFill>
                <a:latin typeface="Arial" pitchFamily="34" charset="0"/>
                <a:cs typeface="Arial" pitchFamily="34" charset="0"/>
              </a:rPr>
              <a:t> </a:t>
            </a:r>
          </a:p>
        </p:txBody>
      </p:sp>
      <p:sp>
        <p:nvSpPr>
          <p:cNvPr id="20" name="شكل بيضاوي 19"/>
          <p:cNvSpPr/>
          <p:nvPr/>
        </p:nvSpPr>
        <p:spPr>
          <a:xfrm>
            <a:off x="7235825" y="2924175"/>
            <a:ext cx="2195513" cy="378936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bg1"/>
                </a:solidFill>
                <a:latin typeface="Arial" pitchFamily="34" charset="0"/>
              </a:rPr>
              <a:t>قدرة المتعلم على </a:t>
            </a:r>
            <a:r>
              <a:rPr lang="ar-SA" sz="2000" b="1">
                <a:solidFill>
                  <a:srgbClr val="0000CC"/>
                </a:solidFill>
                <a:latin typeface="Arial" pitchFamily="34" charset="0"/>
              </a:rPr>
              <a:t>معالجة الخبرات</a:t>
            </a:r>
            <a:r>
              <a:rPr lang="ar-SA" sz="2000" b="1">
                <a:solidFill>
                  <a:schemeClr val="bg1"/>
                </a:solidFill>
                <a:latin typeface="Arial" pitchFamily="34" charset="0"/>
              </a:rPr>
              <a:t> والمعارف التى مثلها النموذج المستهدف، والمتجسدة فى الأنشطة المختلفة المتضنة أثناء عملية النمذجة.</a:t>
            </a:r>
          </a:p>
        </p:txBody>
      </p:sp>
      <p:sp>
        <p:nvSpPr>
          <p:cNvPr id="27" name="سهم للأسفل 26"/>
          <p:cNvSpPr/>
          <p:nvPr/>
        </p:nvSpPr>
        <p:spPr>
          <a:xfrm>
            <a:off x="7885113" y="620713"/>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2" name="سهم للأسفل 31"/>
          <p:cNvSpPr/>
          <p:nvPr/>
        </p:nvSpPr>
        <p:spPr>
          <a:xfrm>
            <a:off x="5795963" y="981075"/>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2" name="سهم للأسفل 31"/>
          <p:cNvSpPr/>
          <p:nvPr/>
        </p:nvSpPr>
        <p:spPr>
          <a:xfrm>
            <a:off x="3059113" y="981075"/>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 name="شكل بيضاوي 4"/>
          <p:cNvSpPr/>
          <p:nvPr/>
        </p:nvSpPr>
        <p:spPr>
          <a:xfrm>
            <a:off x="0" y="1412875"/>
            <a:ext cx="1979613" cy="1295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EG" sz="2000" b="1">
                <a:solidFill>
                  <a:schemeClr val="tx1"/>
                </a:solidFill>
                <a:latin typeface="Arial" pitchFamily="34" charset="0"/>
              </a:rPr>
              <a:t>عمليات الدافعية</a:t>
            </a:r>
            <a:r>
              <a:rPr lang="en-US">
                <a:solidFill>
                  <a:schemeClr val="tx1"/>
                </a:solidFill>
                <a:latin typeface="Arial" pitchFamily="34" charset="0"/>
                <a:cs typeface="Arial" pitchFamily="34" charset="0"/>
              </a:rPr>
              <a:t> </a:t>
            </a:r>
          </a:p>
        </p:txBody>
      </p:sp>
      <p:sp>
        <p:nvSpPr>
          <p:cNvPr id="6" name="سهم للأسفل 31"/>
          <p:cNvSpPr/>
          <p:nvPr/>
        </p:nvSpPr>
        <p:spPr>
          <a:xfrm>
            <a:off x="900113" y="836613"/>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33805" name="Oval 15"/>
          <p:cNvSpPr>
            <a:spLocks noChangeArrowheads="1"/>
          </p:cNvSpPr>
          <p:nvPr/>
        </p:nvSpPr>
        <p:spPr bwMode="auto">
          <a:xfrm>
            <a:off x="4859338" y="2708275"/>
            <a:ext cx="2449512" cy="3789363"/>
          </a:xfrm>
          <a:prstGeom prst="ellipse">
            <a:avLst/>
          </a:prstGeom>
          <a:solidFill>
            <a:schemeClr val="accent1"/>
          </a:solidFill>
          <a:ln w="9525">
            <a:solidFill>
              <a:schemeClr val="tx1"/>
            </a:solidFill>
            <a:round/>
            <a:headEnd/>
            <a:tailEnd/>
          </a:ln>
        </p:spPr>
        <p:txBody>
          <a:bodyPr wrap="none" anchor="ctr"/>
          <a:lstStyle/>
          <a:p>
            <a:pPr algn="ctr"/>
            <a:r>
              <a:rPr lang="ar-EG" sz="2400" b="1">
                <a:solidFill>
                  <a:schemeClr val="bg1"/>
                </a:solidFill>
              </a:rPr>
              <a:t>تتضمن </a:t>
            </a:r>
          </a:p>
          <a:p>
            <a:pPr algn="ctr"/>
            <a:r>
              <a:rPr lang="ar-SA" sz="2400" b="1">
                <a:solidFill>
                  <a:schemeClr val="bg1"/>
                </a:solidFill>
              </a:rPr>
              <a:t>قدرة المتعلم على </a:t>
            </a:r>
            <a:r>
              <a:rPr lang="ar-SA" sz="2400" b="1">
                <a:solidFill>
                  <a:srgbClr val="FFFF00"/>
                </a:solidFill>
              </a:rPr>
              <a:t>تذكر</a:t>
            </a:r>
            <a:endParaRPr lang="ar-EG" sz="2400" b="1">
              <a:solidFill>
                <a:srgbClr val="FFFF00"/>
              </a:solidFill>
            </a:endParaRPr>
          </a:p>
          <a:p>
            <a:pPr algn="ctr"/>
            <a:r>
              <a:rPr lang="ar-SA" sz="2400" b="1">
                <a:solidFill>
                  <a:srgbClr val="FFFF00"/>
                </a:solidFill>
              </a:rPr>
              <a:t> الأنشطة المستهدفة</a:t>
            </a:r>
            <a:endParaRPr lang="ar-EG" sz="2400" b="1">
              <a:solidFill>
                <a:srgbClr val="FFFF00"/>
              </a:solidFill>
            </a:endParaRPr>
          </a:p>
          <a:p>
            <a:pPr algn="ctr"/>
            <a:r>
              <a:rPr lang="ar-SA" sz="2400" b="1">
                <a:solidFill>
                  <a:schemeClr val="bg1"/>
                </a:solidFill>
              </a:rPr>
              <a:t> بالنموذج من خلال </a:t>
            </a:r>
            <a:endParaRPr lang="ar-EG" sz="2400" b="1">
              <a:solidFill>
                <a:schemeClr val="bg1"/>
              </a:solidFill>
            </a:endParaRPr>
          </a:p>
          <a:p>
            <a:pPr algn="ctr"/>
            <a:r>
              <a:rPr lang="ar-SA" sz="2400" b="1">
                <a:solidFill>
                  <a:srgbClr val="FFFF00"/>
                </a:solidFill>
              </a:rPr>
              <a:t>تحويل تلك الملاحظات </a:t>
            </a:r>
            <a:endParaRPr lang="ar-EG" sz="2400" b="1">
              <a:solidFill>
                <a:srgbClr val="FFFF00"/>
              </a:solidFill>
            </a:endParaRPr>
          </a:p>
          <a:p>
            <a:pPr algn="ctr"/>
            <a:r>
              <a:rPr lang="ar-SA" sz="2400" b="1">
                <a:solidFill>
                  <a:srgbClr val="FFFF00"/>
                </a:solidFill>
              </a:rPr>
              <a:t>إلى شكل رمزي</a:t>
            </a:r>
            <a:r>
              <a:rPr lang="en-US" sz="2400">
                <a:solidFill>
                  <a:schemeClr val="bg1"/>
                </a:solidFill>
              </a:rPr>
              <a:t> </a:t>
            </a:r>
          </a:p>
        </p:txBody>
      </p:sp>
      <p:sp>
        <p:nvSpPr>
          <p:cNvPr id="33806" name="Oval 18"/>
          <p:cNvSpPr>
            <a:spLocks noChangeArrowheads="1"/>
          </p:cNvSpPr>
          <p:nvPr/>
        </p:nvSpPr>
        <p:spPr bwMode="auto">
          <a:xfrm>
            <a:off x="0" y="2997200"/>
            <a:ext cx="2627313" cy="3860800"/>
          </a:xfrm>
          <a:prstGeom prst="ellipse">
            <a:avLst/>
          </a:prstGeom>
          <a:solidFill>
            <a:schemeClr val="accent1"/>
          </a:solidFill>
          <a:ln w="9525">
            <a:solidFill>
              <a:schemeClr val="tx1"/>
            </a:solidFill>
            <a:round/>
            <a:headEnd/>
            <a:tailEnd/>
          </a:ln>
        </p:spPr>
        <p:txBody>
          <a:bodyPr wrap="none" anchor="ctr"/>
          <a:lstStyle/>
          <a:p>
            <a:pPr algn="ctr"/>
            <a:r>
              <a:rPr lang="ar-SA" sz="2400" b="1">
                <a:solidFill>
                  <a:schemeClr val="bg1"/>
                </a:solidFill>
              </a:rPr>
              <a:t>وتتضمن عمليات الدافعية : </a:t>
            </a:r>
            <a:endParaRPr lang="ar-EG" sz="2400" b="1">
              <a:solidFill>
                <a:schemeClr val="bg1"/>
              </a:solidFill>
            </a:endParaRPr>
          </a:p>
          <a:p>
            <a:pPr algn="ctr"/>
            <a:r>
              <a:rPr lang="ar-SA" sz="2400" b="1">
                <a:solidFill>
                  <a:schemeClr val="bg1"/>
                </a:solidFill>
              </a:rPr>
              <a:t>قدرة المتعلم على</a:t>
            </a:r>
            <a:endParaRPr lang="ar-EG" sz="2400" b="1">
              <a:solidFill>
                <a:schemeClr val="bg1"/>
              </a:solidFill>
            </a:endParaRPr>
          </a:p>
          <a:p>
            <a:pPr algn="ctr"/>
            <a:r>
              <a:rPr lang="ar-SA" sz="2400" b="1">
                <a:solidFill>
                  <a:schemeClr val="bg1"/>
                </a:solidFill>
              </a:rPr>
              <a:t> </a:t>
            </a:r>
            <a:r>
              <a:rPr lang="ar-SA" sz="2400" b="1">
                <a:solidFill>
                  <a:srgbClr val="FFFF00"/>
                </a:solidFill>
              </a:rPr>
              <a:t>استخدام </a:t>
            </a:r>
            <a:endParaRPr lang="ar-EG" sz="2400" b="1">
              <a:solidFill>
                <a:srgbClr val="FFFF00"/>
              </a:solidFill>
            </a:endParaRPr>
          </a:p>
          <a:p>
            <a:pPr algn="ctr"/>
            <a:r>
              <a:rPr lang="ar-SA" sz="2400" b="1">
                <a:solidFill>
                  <a:srgbClr val="FFFF00"/>
                </a:solidFill>
              </a:rPr>
              <a:t>وتطبيق </a:t>
            </a:r>
            <a:endParaRPr lang="ar-EG" sz="2400" b="1">
              <a:solidFill>
                <a:srgbClr val="FFFF00"/>
              </a:solidFill>
            </a:endParaRPr>
          </a:p>
          <a:p>
            <a:pPr algn="ctr"/>
            <a:r>
              <a:rPr lang="ar-SA" sz="2400" b="1">
                <a:solidFill>
                  <a:srgbClr val="FFFF00"/>
                </a:solidFill>
              </a:rPr>
              <a:t>ما تم ملاحظتة</a:t>
            </a:r>
            <a:r>
              <a:rPr lang="ar-SA" sz="2400" b="1">
                <a:solidFill>
                  <a:schemeClr val="bg1"/>
                </a:solidFill>
              </a:rPr>
              <a:t>.</a:t>
            </a:r>
            <a:endParaRPr lang="en-US" sz="2400" b="1">
              <a:solidFill>
                <a:schemeClr val="bg1"/>
              </a:solidFill>
            </a:endParaRPr>
          </a:p>
        </p:txBody>
      </p:sp>
      <p:sp>
        <p:nvSpPr>
          <p:cNvPr id="33807" name="Oval 19"/>
          <p:cNvSpPr>
            <a:spLocks noChangeArrowheads="1"/>
          </p:cNvSpPr>
          <p:nvPr/>
        </p:nvSpPr>
        <p:spPr bwMode="auto">
          <a:xfrm>
            <a:off x="2484438" y="2924175"/>
            <a:ext cx="2519362" cy="3933825"/>
          </a:xfrm>
          <a:prstGeom prst="ellipse">
            <a:avLst/>
          </a:prstGeom>
          <a:solidFill>
            <a:schemeClr val="accent1"/>
          </a:solidFill>
          <a:ln w="9525">
            <a:solidFill>
              <a:schemeClr val="tx1"/>
            </a:solidFill>
            <a:round/>
            <a:headEnd/>
            <a:tailEnd/>
          </a:ln>
        </p:spPr>
        <p:txBody>
          <a:bodyPr wrap="none" anchor="ctr"/>
          <a:lstStyle/>
          <a:p>
            <a:pPr algn="ctr"/>
            <a:r>
              <a:rPr lang="ar-EG" sz="2000" b="1">
                <a:solidFill>
                  <a:schemeClr val="bg1"/>
                </a:solidFill>
              </a:rPr>
              <a:t>وهى </a:t>
            </a:r>
            <a:r>
              <a:rPr lang="ar-EG" sz="2000" b="1">
                <a:solidFill>
                  <a:srgbClr val="FFFF00"/>
                </a:solidFill>
              </a:rPr>
              <a:t>ترجمة</a:t>
            </a:r>
          </a:p>
          <a:p>
            <a:pPr algn="ctr"/>
            <a:r>
              <a:rPr lang="ar-EG" sz="2000" b="1">
                <a:solidFill>
                  <a:srgbClr val="FFFF00"/>
                </a:solidFill>
              </a:rPr>
              <a:t>الفرد</a:t>
            </a:r>
          </a:p>
          <a:p>
            <a:pPr algn="ctr"/>
            <a:r>
              <a:rPr lang="ar-EG" sz="2000" b="1">
                <a:solidFill>
                  <a:srgbClr val="FFFF00"/>
                </a:solidFill>
              </a:rPr>
              <a:t> للرموز التى جرى </a:t>
            </a:r>
          </a:p>
          <a:p>
            <a:pPr algn="ctr"/>
            <a:r>
              <a:rPr lang="ar-EG" sz="2000" b="1">
                <a:solidFill>
                  <a:srgbClr val="FFFF00"/>
                </a:solidFill>
              </a:rPr>
              <a:t>ترميزها </a:t>
            </a:r>
          </a:p>
          <a:p>
            <a:pPr algn="ctr"/>
            <a:r>
              <a:rPr lang="ar-EG" sz="2000" b="1">
                <a:solidFill>
                  <a:srgbClr val="FFFF00"/>
                </a:solidFill>
              </a:rPr>
              <a:t>وتخزينها </a:t>
            </a:r>
          </a:p>
          <a:p>
            <a:pPr algn="ctr"/>
            <a:r>
              <a:rPr lang="ar-EG" sz="2000" b="1">
                <a:solidFill>
                  <a:srgbClr val="FFFF00"/>
                </a:solidFill>
              </a:rPr>
              <a:t>والاحتفاظ بها </a:t>
            </a:r>
          </a:p>
          <a:p>
            <a:pPr algn="ctr"/>
            <a:r>
              <a:rPr lang="ar-EG" sz="2000" b="1">
                <a:solidFill>
                  <a:srgbClr val="FFFF00"/>
                </a:solidFill>
              </a:rPr>
              <a:t>فى الذاكرة</a:t>
            </a:r>
          </a:p>
          <a:p>
            <a:pPr algn="ctr"/>
            <a:r>
              <a:rPr lang="ar-EG" sz="2000" b="1">
                <a:solidFill>
                  <a:schemeClr val="bg1"/>
                </a:solidFill>
              </a:rPr>
              <a:t> المتعلقة بالأنماط السلوكية </a:t>
            </a:r>
          </a:p>
          <a:p>
            <a:pPr algn="ctr"/>
            <a:r>
              <a:rPr lang="ar-EG" sz="2000" b="1">
                <a:solidFill>
                  <a:schemeClr val="bg1"/>
                </a:solidFill>
              </a:rPr>
              <a:t>التى صدرت </a:t>
            </a:r>
          </a:p>
          <a:p>
            <a:pPr algn="ctr"/>
            <a:r>
              <a:rPr lang="ar-EG" sz="2000" b="1">
                <a:solidFill>
                  <a:schemeClr val="bg1"/>
                </a:solidFill>
              </a:rPr>
              <a:t>عن النموذج</a:t>
            </a:r>
          </a:p>
          <a:p>
            <a:pPr algn="ctr"/>
            <a:r>
              <a:rPr lang="ar-EG" sz="2000" b="1">
                <a:solidFill>
                  <a:schemeClr val="bg1"/>
                </a:solidFill>
              </a:rPr>
              <a:t> إلى أنماط سلوكية </a:t>
            </a:r>
          </a:p>
          <a:p>
            <a:pPr algn="ctr"/>
            <a:r>
              <a:rPr lang="ar-EG" sz="2000" b="1">
                <a:solidFill>
                  <a:schemeClr val="bg1"/>
                </a:solidFill>
              </a:rPr>
              <a:t>جديدة.</a:t>
            </a:r>
            <a:endParaRPr lang="en-US" sz="2000" b="1">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bwMode="auto"/>
        <p:txBody>
          <a:bodyPr>
            <a:normAutofit fontScale="90000"/>
          </a:bodyPr>
          <a:lstStyle/>
          <a:p>
            <a:pPr eaLnBrk="1" hangingPunct="1">
              <a:defRPr/>
            </a:pPr>
            <a:r>
              <a:rPr lang="ar-EG" sz="4400" smtClean="0">
                <a:solidFill>
                  <a:srgbClr val="FF0000"/>
                </a:solidFill>
                <a:effectLst/>
              </a:rPr>
              <a:t>تتأثر عملية النمذجة أو التعلم بالملاحظة بعدة عوامل</a:t>
            </a:r>
            <a:endParaRPr lang="en-US" sz="4400" smtClean="0">
              <a:solidFill>
                <a:srgbClr val="FF0000"/>
              </a:solidFill>
              <a:effectLst/>
              <a:cs typeface="Arial" pitchFamily="34" charset="0"/>
            </a:endParaRPr>
          </a:p>
        </p:txBody>
      </p:sp>
      <p:graphicFrame>
        <p:nvGraphicFramePr>
          <p:cNvPr id="1026" name="Organization Chart 15"/>
          <p:cNvGraphicFramePr>
            <a:graphicFrameLocks/>
          </p:cNvGraphicFramePr>
          <p:nvPr>
            <p:ph type="dgm" idx="1"/>
          </p:nvPr>
        </p:nvGraphicFramePr>
        <p:xfrm>
          <a:off x="431800" y="1466850"/>
          <a:ext cx="8208963" cy="4464050"/>
        </p:xfrm>
        <a:graphic>
          <a:graphicData uri="http://schemas.openxmlformats.org/drawingml/2006/compatibility">
            <com:legacyDrawing xmlns:com="http://schemas.openxmlformats.org/drawingml/2006/compatibility" spid="_x0000_s102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1233488" y="285750"/>
            <a:ext cx="6773862" cy="661988"/>
          </a:xfrm>
          <a:ln>
            <a:solidFill>
              <a:schemeClr val="bg1"/>
            </a:solidFill>
          </a:ln>
        </p:spPr>
        <p:txBody>
          <a:bodyPr anchor="b">
            <a:normAutofit fontScale="90000"/>
          </a:bodyPr>
          <a:lstStyle/>
          <a:p>
            <a:pPr eaLnBrk="1" hangingPunct="1">
              <a:defRPr/>
            </a:pPr>
            <a:r>
              <a:rPr lang="ar-EG" smtClean="0">
                <a:solidFill>
                  <a:srgbClr val="FF0000"/>
                </a:solidFill>
                <a:effectLst/>
              </a:rPr>
              <a:t>عوامل تتعلق بالفرد الملاحظ ومنها:</a:t>
            </a:r>
            <a:r>
              <a:rPr lang="ar-EG" sz="4200" b="0" smtClean="0">
                <a:solidFill>
                  <a:srgbClr val="FF0000"/>
                </a:solidFill>
                <a:effectLst/>
              </a:rPr>
              <a:t>:</a:t>
            </a:r>
            <a:endParaRPr lang="ar-SA" sz="4200" b="0" smtClean="0">
              <a:solidFill>
                <a:srgbClr val="FF0000"/>
              </a:solidFill>
              <a:effectLst/>
            </a:endParaRPr>
          </a:p>
        </p:txBody>
      </p:sp>
      <p:sp>
        <p:nvSpPr>
          <p:cNvPr id="5" name="عنوان فرعي 4"/>
          <p:cNvSpPr>
            <a:spLocks noGrp="1"/>
          </p:cNvSpPr>
          <p:nvPr>
            <p:ph type="subTitle" idx="4294967295"/>
          </p:nvPr>
        </p:nvSpPr>
        <p:spPr>
          <a:xfrm>
            <a:off x="1763713" y="1125538"/>
            <a:ext cx="6840537" cy="5284787"/>
          </a:xfrm>
        </p:spPr>
        <p:txBody>
          <a:bodyPr/>
          <a:lstStyle/>
          <a:p>
            <a:pPr marL="0" indent="0" eaLnBrk="1" hangingPunct="1">
              <a:buFont typeface="Wingdings 3" pitchFamily="18" charset="2"/>
              <a:buNone/>
            </a:pPr>
            <a:r>
              <a:rPr lang="ar-EG" smtClean="0"/>
              <a:t> </a:t>
            </a:r>
            <a:endParaRPr lang="ar-SA" b="1" smtClean="0"/>
          </a:p>
        </p:txBody>
      </p:sp>
      <p:sp>
        <p:nvSpPr>
          <p:cNvPr id="4" name="سداسي 3"/>
          <p:cNvSpPr/>
          <p:nvPr/>
        </p:nvSpPr>
        <p:spPr>
          <a:xfrm>
            <a:off x="2843213" y="2708275"/>
            <a:ext cx="3382962" cy="2519363"/>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000" b="1">
                <a:solidFill>
                  <a:srgbClr val="0000CC"/>
                </a:solidFill>
                <a:latin typeface="Arial" pitchFamily="34" charset="0"/>
              </a:rPr>
              <a:t>العمر الزمنى</a:t>
            </a:r>
            <a:r>
              <a:rPr lang="ar-EG" sz="2000" b="1">
                <a:solidFill>
                  <a:schemeClr val="tx1"/>
                </a:solidFill>
                <a:latin typeface="Arial" pitchFamily="34" charset="0"/>
              </a:rPr>
              <a:t> والاستعداد العقلى العام واتجاهه نحو النموذج</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6" name="سداسي 5"/>
          <p:cNvSpPr/>
          <p:nvPr/>
        </p:nvSpPr>
        <p:spPr>
          <a:xfrm>
            <a:off x="0" y="2997200"/>
            <a:ext cx="2987675" cy="2303463"/>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400" b="1">
                <a:solidFill>
                  <a:srgbClr val="0000CC"/>
                </a:solidFill>
                <a:latin typeface="Arial" pitchFamily="34" charset="0"/>
              </a:rPr>
              <a:t>الجاذبية الشخصية</a:t>
            </a:r>
            <a:r>
              <a:rPr lang="ar-EG" sz="2400" b="1">
                <a:solidFill>
                  <a:schemeClr val="tx1"/>
                </a:solidFill>
                <a:latin typeface="Arial" pitchFamily="34" charset="0"/>
              </a:rPr>
              <a:t> أو الارتياح النفسي القائم على التفاعل مع النموذج</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7" name="سداسي 6"/>
          <p:cNvSpPr/>
          <p:nvPr/>
        </p:nvSpPr>
        <p:spPr>
          <a:xfrm>
            <a:off x="6084888" y="2924175"/>
            <a:ext cx="3059112" cy="2592388"/>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400" b="1">
                <a:solidFill>
                  <a:schemeClr val="tx1"/>
                </a:solidFill>
                <a:latin typeface="Arial" pitchFamily="34" charset="0"/>
              </a:rPr>
              <a:t>ادراكه لمدى </a:t>
            </a:r>
            <a:r>
              <a:rPr lang="ar-EG" sz="2400" b="1">
                <a:solidFill>
                  <a:srgbClr val="0000CC"/>
                </a:solidFill>
                <a:latin typeface="Arial" pitchFamily="34" charset="0"/>
              </a:rPr>
              <a:t>أهمية ما يصدر عن النموذج</a:t>
            </a:r>
            <a:r>
              <a:rPr lang="ar-EG" sz="2400" b="1">
                <a:solidFill>
                  <a:schemeClr val="tx1"/>
                </a:solidFill>
                <a:latin typeface="Arial" pitchFamily="34" charset="0"/>
              </a:rPr>
              <a:t> وتقديرة للقيمة العلمية والمكانة الاجتماعية له كما يدركها الفرد.</a:t>
            </a:r>
            <a:endParaRPr lang="ar-SA" sz="2400" b="1">
              <a:solidFill>
                <a:schemeClr val="tx1"/>
              </a:solidFill>
              <a:latin typeface="Arial" pitchFamily="34" charset="0"/>
            </a:endParaRPr>
          </a:p>
        </p:txBody>
      </p:sp>
      <p:sp>
        <p:nvSpPr>
          <p:cNvPr id="34823" name="Line 11"/>
          <p:cNvSpPr>
            <a:spLocks noChangeShapeType="1"/>
          </p:cNvSpPr>
          <p:nvPr/>
        </p:nvSpPr>
        <p:spPr bwMode="auto">
          <a:xfrm>
            <a:off x="7235825" y="765175"/>
            <a:ext cx="0" cy="1584325"/>
          </a:xfrm>
          <a:prstGeom prst="line">
            <a:avLst/>
          </a:prstGeom>
          <a:noFill/>
          <a:ln w="9525">
            <a:solidFill>
              <a:schemeClr val="tx1"/>
            </a:solidFill>
            <a:round/>
            <a:headEnd/>
            <a:tailEnd type="triangle" w="med" len="med"/>
          </a:ln>
        </p:spPr>
        <p:txBody>
          <a:bodyPr/>
          <a:lstStyle/>
          <a:p>
            <a:endParaRPr lang="en-US"/>
          </a:p>
        </p:txBody>
      </p:sp>
      <p:sp>
        <p:nvSpPr>
          <p:cNvPr id="34824" name="Line 12"/>
          <p:cNvSpPr>
            <a:spLocks noChangeShapeType="1"/>
          </p:cNvSpPr>
          <p:nvPr/>
        </p:nvSpPr>
        <p:spPr bwMode="auto">
          <a:xfrm>
            <a:off x="4500563" y="908050"/>
            <a:ext cx="0" cy="1368425"/>
          </a:xfrm>
          <a:prstGeom prst="line">
            <a:avLst/>
          </a:prstGeom>
          <a:noFill/>
          <a:ln w="9525">
            <a:solidFill>
              <a:schemeClr val="tx1"/>
            </a:solidFill>
            <a:round/>
            <a:headEnd/>
            <a:tailEnd type="triangle" w="med" len="med"/>
          </a:ln>
        </p:spPr>
        <p:txBody>
          <a:bodyPr/>
          <a:lstStyle/>
          <a:p>
            <a:endParaRPr lang="en-US"/>
          </a:p>
        </p:txBody>
      </p:sp>
      <p:sp>
        <p:nvSpPr>
          <p:cNvPr id="34825" name="Line 13"/>
          <p:cNvSpPr>
            <a:spLocks noChangeShapeType="1"/>
          </p:cNvSpPr>
          <p:nvPr/>
        </p:nvSpPr>
        <p:spPr bwMode="auto">
          <a:xfrm flipH="1">
            <a:off x="1763713" y="836613"/>
            <a:ext cx="0" cy="194468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 calcmode="lin" valueType="num">
                                      <p:cBhvr additive="base">
                                        <p:cTn id="18"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4">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 calcmode="lin" valueType="num">
                                      <p:cBhvr additive="base">
                                        <p:cTn id="28"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7">
                                            <p:bg/>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 calcmode="lin" valueType="num">
                                      <p:cBhvr additive="base">
                                        <p:cTn id="3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Effect transition="in" filter="fade">
                                      <p:cBhvr>
                                        <p:cTn id="38" dur="2000"/>
                                        <p:tgtEl>
                                          <p:spTgt spid="6">
                                            <p:bg/>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Effect transition="in" filter="fade">
                                      <p:cBhvr>
                                        <p:cTn id="4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allAtOnce"/>
      <p:bldP spid="4" grpId="0" build="allAtOnce" animBg="1"/>
      <p:bldP spid="6" grpId="0" build="allAtOnce" animBg="1"/>
      <p:bldP spid="7" grpId="0" build="allAtOnce"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1233488" y="285750"/>
            <a:ext cx="6773862" cy="661988"/>
          </a:xfrm>
          <a:ln>
            <a:solidFill>
              <a:schemeClr val="bg1"/>
            </a:solidFill>
          </a:ln>
        </p:spPr>
        <p:txBody>
          <a:bodyPr anchor="b">
            <a:normAutofit fontScale="90000"/>
          </a:bodyPr>
          <a:lstStyle/>
          <a:p>
            <a:pPr eaLnBrk="1" hangingPunct="1">
              <a:defRPr/>
            </a:pPr>
            <a:r>
              <a:rPr lang="ar-EG" sz="3600" smtClean="0">
                <a:solidFill>
                  <a:srgbClr val="FF0000"/>
                </a:solidFill>
                <a:effectLst/>
              </a:rPr>
              <a:t>عوامل تتعلق بالنموذج الملاحظ ومنها</a:t>
            </a:r>
            <a:r>
              <a:rPr lang="ar-EG" smtClean="0">
                <a:effectLst/>
              </a:rPr>
              <a:t>:</a:t>
            </a:r>
            <a:endParaRPr lang="ar-SA" sz="4200" b="0" smtClean="0">
              <a:solidFill>
                <a:srgbClr val="FF0000"/>
              </a:solidFill>
              <a:effectLst/>
            </a:endParaRPr>
          </a:p>
        </p:txBody>
      </p:sp>
      <p:sp>
        <p:nvSpPr>
          <p:cNvPr id="5" name="عنوان فرعي 4"/>
          <p:cNvSpPr>
            <a:spLocks noGrp="1"/>
          </p:cNvSpPr>
          <p:nvPr>
            <p:ph type="subTitle" idx="4294967295"/>
          </p:nvPr>
        </p:nvSpPr>
        <p:spPr>
          <a:xfrm>
            <a:off x="1763713" y="1125538"/>
            <a:ext cx="6840537" cy="5284787"/>
          </a:xfrm>
        </p:spPr>
        <p:txBody>
          <a:bodyPr/>
          <a:lstStyle/>
          <a:p>
            <a:pPr marL="0" indent="0" eaLnBrk="1" hangingPunct="1">
              <a:buFont typeface="Wingdings 3" pitchFamily="18" charset="2"/>
              <a:buNone/>
            </a:pPr>
            <a:r>
              <a:rPr lang="ar-EG" smtClean="0"/>
              <a:t> </a:t>
            </a:r>
            <a:endParaRPr lang="ar-SA" b="1" smtClean="0"/>
          </a:p>
        </p:txBody>
      </p:sp>
      <p:sp>
        <p:nvSpPr>
          <p:cNvPr id="4" name="سداسي 3"/>
          <p:cNvSpPr/>
          <p:nvPr/>
        </p:nvSpPr>
        <p:spPr>
          <a:xfrm>
            <a:off x="2843213" y="2708275"/>
            <a:ext cx="3382962" cy="2519363"/>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000" b="1">
                <a:solidFill>
                  <a:schemeClr val="tx1"/>
                </a:solidFill>
                <a:latin typeface="Arial" pitchFamily="34" charset="0"/>
              </a:rPr>
              <a:t>ما </a:t>
            </a:r>
            <a:r>
              <a:rPr lang="ar-EG" sz="2000" b="1">
                <a:solidFill>
                  <a:srgbClr val="0000CC"/>
                </a:solidFill>
                <a:latin typeface="Arial" pitchFamily="34" charset="0"/>
              </a:rPr>
              <a:t>يصدر عن النموذج من أنماط سلوكية مصاحبة</a:t>
            </a:r>
            <a:r>
              <a:rPr lang="ar-EG" sz="2000" b="1">
                <a:solidFill>
                  <a:schemeClr val="tx1"/>
                </a:solidFill>
                <a:latin typeface="Arial" pitchFamily="34" charset="0"/>
              </a:rPr>
              <a:t>، وتأثيرة الشخصى على الفرد الملاحظ ودرجة حيادة أو موضوعيته فى العرض.</a:t>
            </a:r>
            <a:endParaRPr lang="ar-SA" sz="2000" b="1">
              <a:solidFill>
                <a:schemeClr val="tx1"/>
              </a:solidFill>
              <a:latin typeface="Arial" pitchFamily="34" charset="0"/>
            </a:endParaRPr>
          </a:p>
        </p:txBody>
      </p:sp>
      <p:sp>
        <p:nvSpPr>
          <p:cNvPr id="6" name="سداسي 5"/>
          <p:cNvSpPr/>
          <p:nvPr/>
        </p:nvSpPr>
        <p:spPr>
          <a:xfrm>
            <a:off x="0" y="2997200"/>
            <a:ext cx="2987675" cy="2303463"/>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3200" b="1">
                <a:solidFill>
                  <a:srgbClr val="0000CC"/>
                </a:solidFill>
                <a:latin typeface="Arial" pitchFamily="34" charset="0"/>
              </a:rPr>
              <a:t>جنس النموذج</a:t>
            </a:r>
            <a:r>
              <a:rPr lang="en-US" sz="3200">
                <a:solidFill>
                  <a:srgbClr val="0000CC"/>
                </a:solidFill>
                <a:latin typeface="Arial" pitchFamily="34" charset="0"/>
                <a:cs typeface="Arial" pitchFamily="34" charset="0"/>
              </a:rPr>
              <a:t> </a:t>
            </a:r>
            <a:endParaRPr lang="ar-SA" sz="3200">
              <a:solidFill>
                <a:srgbClr val="0000CC"/>
              </a:solidFill>
              <a:latin typeface="Arial" pitchFamily="34" charset="0"/>
            </a:endParaRPr>
          </a:p>
        </p:txBody>
      </p:sp>
      <p:sp>
        <p:nvSpPr>
          <p:cNvPr id="7" name="سداسي 6"/>
          <p:cNvSpPr/>
          <p:nvPr/>
        </p:nvSpPr>
        <p:spPr>
          <a:xfrm>
            <a:off x="6084888" y="2924175"/>
            <a:ext cx="3059112" cy="2089150"/>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400" b="1">
                <a:solidFill>
                  <a:srgbClr val="0000CC"/>
                </a:solidFill>
                <a:latin typeface="Arial" pitchFamily="34" charset="0"/>
              </a:rPr>
              <a:t>المكانه الاجتماعية</a:t>
            </a:r>
            <a:r>
              <a:rPr lang="ar-EG" sz="2400" b="1">
                <a:solidFill>
                  <a:schemeClr val="tx1"/>
                </a:solidFill>
                <a:latin typeface="Arial" pitchFamily="34" charset="0"/>
              </a:rPr>
              <a:t> للنموذج</a:t>
            </a:r>
            <a:r>
              <a:rPr lang="en-US" sz="2400">
                <a:solidFill>
                  <a:schemeClr val="tx1"/>
                </a:solidFill>
                <a:latin typeface="Arial" pitchFamily="34" charset="0"/>
                <a:cs typeface="Arial" pitchFamily="34" charset="0"/>
              </a:rPr>
              <a:t> </a:t>
            </a:r>
            <a:endParaRPr lang="ar-SA" sz="2400">
              <a:solidFill>
                <a:schemeClr val="tx1"/>
              </a:solidFill>
              <a:latin typeface="Arial" pitchFamily="34" charset="0"/>
            </a:endParaRPr>
          </a:p>
        </p:txBody>
      </p:sp>
      <p:sp>
        <p:nvSpPr>
          <p:cNvPr id="35847" name="Line 11"/>
          <p:cNvSpPr>
            <a:spLocks noChangeShapeType="1"/>
          </p:cNvSpPr>
          <p:nvPr/>
        </p:nvSpPr>
        <p:spPr bwMode="auto">
          <a:xfrm>
            <a:off x="7235825" y="765175"/>
            <a:ext cx="0" cy="1584325"/>
          </a:xfrm>
          <a:prstGeom prst="line">
            <a:avLst/>
          </a:prstGeom>
          <a:noFill/>
          <a:ln w="9525">
            <a:solidFill>
              <a:schemeClr val="tx1"/>
            </a:solidFill>
            <a:round/>
            <a:headEnd/>
            <a:tailEnd type="triangle" w="med" len="med"/>
          </a:ln>
        </p:spPr>
        <p:txBody>
          <a:bodyPr/>
          <a:lstStyle/>
          <a:p>
            <a:endParaRPr lang="en-US"/>
          </a:p>
        </p:txBody>
      </p:sp>
      <p:sp>
        <p:nvSpPr>
          <p:cNvPr id="35848" name="Line 12"/>
          <p:cNvSpPr>
            <a:spLocks noChangeShapeType="1"/>
          </p:cNvSpPr>
          <p:nvPr/>
        </p:nvSpPr>
        <p:spPr bwMode="auto">
          <a:xfrm>
            <a:off x="4500563" y="908050"/>
            <a:ext cx="0" cy="1368425"/>
          </a:xfrm>
          <a:prstGeom prst="line">
            <a:avLst/>
          </a:prstGeom>
          <a:noFill/>
          <a:ln w="9525">
            <a:solidFill>
              <a:schemeClr val="tx1"/>
            </a:solidFill>
            <a:round/>
            <a:headEnd/>
            <a:tailEnd type="triangle" w="med" len="med"/>
          </a:ln>
        </p:spPr>
        <p:txBody>
          <a:bodyPr/>
          <a:lstStyle/>
          <a:p>
            <a:endParaRPr lang="en-US"/>
          </a:p>
        </p:txBody>
      </p:sp>
      <p:sp>
        <p:nvSpPr>
          <p:cNvPr id="35849" name="Line 13"/>
          <p:cNvSpPr>
            <a:spLocks noChangeShapeType="1"/>
          </p:cNvSpPr>
          <p:nvPr/>
        </p:nvSpPr>
        <p:spPr bwMode="auto">
          <a:xfrm flipH="1">
            <a:off x="1763713" y="836613"/>
            <a:ext cx="0" cy="194468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 calcmode="lin" valueType="num">
                                      <p:cBhvr additive="base">
                                        <p:cTn id="18"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4">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 calcmode="lin" valueType="num">
                                      <p:cBhvr additive="base">
                                        <p:cTn id="28"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7">
                                            <p:bg/>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 calcmode="lin" valueType="num">
                                      <p:cBhvr additive="base">
                                        <p:cTn id="3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Effect transition="in" filter="fade">
                                      <p:cBhvr>
                                        <p:cTn id="38" dur="2000"/>
                                        <p:tgtEl>
                                          <p:spTgt spid="6">
                                            <p:bg/>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Effect transition="in" filter="fade">
                                      <p:cBhvr>
                                        <p:cTn id="4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allAtOnce"/>
      <p:bldP spid="4" grpId="0" build="allAtOnce" animBg="1"/>
      <p:bldP spid="6" grpId="0" build="allAtOnce" animBg="1"/>
      <p:bldP spid="7" grpId="0" build="allAtOnce"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bwMode="auto">
          <a:xfrm>
            <a:off x="179388" y="285750"/>
            <a:ext cx="8964612" cy="661988"/>
          </a:xfrm>
          <a:noFill/>
          <a:ln>
            <a:solidFill>
              <a:schemeClr val="bg1"/>
            </a:solidFill>
            <a:miter lim="800000"/>
            <a:headEnd/>
            <a:tailEnd/>
          </a:ln>
        </p:spPr>
        <p:txBody>
          <a:bodyPr anchor="b"/>
          <a:lstStyle/>
          <a:p>
            <a:pPr eaLnBrk="1" hangingPunct="1"/>
            <a:r>
              <a:rPr lang="ar-EG" sz="2800" smtClean="0">
                <a:solidFill>
                  <a:srgbClr val="FF0000"/>
                </a:solidFill>
                <a:effectLst/>
              </a:rPr>
              <a:t>عوامل تتعلق بالنموذج بالظروف البيئية أو المحددات الموقفية للتعلم ومنها:</a:t>
            </a:r>
            <a:endParaRPr lang="ar-SA" sz="2800" smtClean="0">
              <a:solidFill>
                <a:srgbClr val="FF0000"/>
              </a:solidFill>
              <a:effectLst/>
            </a:endParaRPr>
          </a:p>
        </p:txBody>
      </p:sp>
      <p:sp>
        <p:nvSpPr>
          <p:cNvPr id="5" name="عنوان فرعي 4"/>
          <p:cNvSpPr>
            <a:spLocks noGrp="1"/>
          </p:cNvSpPr>
          <p:nvPr>
            <p:ph type="subTitle" idx="4294967295"/>
          </p:nvPr>
        </p:nvSpPr>
        <p:spPr>
          <a:xfrm>
            <a:off x="1763713" y="1125538"/>
            <a:ext cx="6840537" cy="5284787"/>
          </a:xfrm>
        </p:spPr>
        <p:txBody>
          <a:bodyPr/>
          <a:lstStyle/>
          <a:p>
            <a:pPr marL="0" indent="0" eaLnBrk="1" hangingPunct="1">
              <a:buFont typeface="Wingdings 3" pitchFamily="18" charset="2"/>
              <a:buNone/>
            </a:pPr>
            <a:r>
              <a:rPr lang="ar-EG" smtClean="0"/>
              <a:t> </a:t>
            </a:r>
            <a:endParaRPr lang="ar-SA" b="1" smtClean="0"/>
          </a:p>
        </p:txBody>
      </p:sp>
      <p:sp>
        <p:nvSpPr>
          <p:cNvPr id="4" name="سداسي 3"/>
          <p:cNvSpPr/>
          <p:nvPr/>
        </p:nvSpPr>
        <p:spPr>
          <a:xfrm>
            <a:off x="250825" y="3141663"/>
            <a:ext cx="4465638" cy="2160587"/>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400" b="1">
                <a:solidFill>
                  <a:schemeClr val="tx1"/>
                </a:solidFill>
                <a:latin typeface="Arial" pitchFamily="34" charset="0"/>
              </a:rPr>
              <a:t>مدى ملاءمة الظروف الموقفية التى يحدث فيها  التعلم بالملاحظة من حيث الزمان والمكان والوسيلة وحجم التفاعل القائم بين الفرد الملاحظ والنموذج الملاحظ.</a:t>
            </a:r>
            <a:endParaRPr lang="ar-SA" sz="2400" b="1">
              <a:solidFill>
                <a:schemeClr val="tx1"/>
              </a:solidFill>
              <a:latin typeface="Arial" pitchFamily="34" charset="0"/>
            </a:endParaRPr>
          </a:p>
        </p:txBody>
      </p:sp>
      <p:sp>
        <p:nvSpPr>
          <p:cNvPr id="7" name="سداسي 6"/>
          <p:cNvSpPr/>
          <p:nvPr/>
        </p:nvSpPr>
        <p:spPr>
          <a:xfrm>
            <a:off x="4859338" y="3068638"/>
            <a:ext cx="4284662" cy="2305050"/>
          </a:xfrm>
          <a:prstGeom prst="hexagon">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400" b="1">
                <a:solidFill>
                  <a:schemeClr val="tx1"/>
                </a:solidFill>
                <a:latin typeface="Arial" pitchFamily="34" charset="0"/>
              </a:rPr>
              <a:t>مدى التوافق بين القيم السائدة والمحددات الثقافية والاجتماعية والدينية والأخلاقية من ناحية، وبين ما يصدر عن النموذج</a:t>
            </a:r>
            <a:r>
              <a:rPr lang="en-US" sz="2400" b="1">
                <a:solidFill>
                  <a:schemeClr val="tx1"/>
                </a:solidFill>
                <a:latin typeface="Arial" pitchFamily="34" charset="0"/>
                <a:cs typeface="Arial" pitchFamily="34" charset="0"/>
              </a:rPr>
              <a:t> </a:t>
            </a:r>
            <a:endParaRPr lang="ar-SA" sz="2400" b="1">
              <a:solidFill>
                <a:schemeClr val="tx1"/>
              </a:solidFill>
              <a:latin typeface="Arial" pitchFamily="34" charset="0"/>
            </a:endParaRPr>
          </a:p>
        </p:txBody>
      </p:sp>
      <p:sp>
        <p:nvSpPr>
          <p:cNvPr id="36870" name="Line 11"/>
          <p:cNvSpPr>
            <a:spLocks noChangeShapeType="1"/>
          </p:cNvSpPr>
          <p:nvPr/>
        </p:nvSpPr>
        <p:spPr bwMode="auto">
          <a:xfrm>
            <a:off x="7235825" y="1052513"/>
            <a:ext cx="0" cy="1584325"/>
          </a:xfrm>
          <a:prstGeom prst="line">
            <a:avLst/>
          </a:prstGeom>
          <a:noFill/>
          <a:ln w="9525">
            <a:solidFill>
              <a:schemeClr val="tx1"/>
            </a:solidFill>
            <a:round/>
            <a:headEnd/>
            <a:tailEnd type="triangle" w="med" len="med"/>
          </a:ln>
        </p:spPr>
        <p:txBody>
          <a:bodyPr/>
          <a:lstStyle/>
          <a:p>
            <a:endParaRPr lang="en-US"/>
          </a:p>
        </p:txBody>
      </p:sp>
      <p:sp>
        <p:nvSpPr>
          <p:cNvPr id="36871" name="Line 13"/>
          <p:cNvSpPr>
            <a:spLocks noChangeShapeType="1"/>
          </p:cNvSpPr>
          <p:nvPr/>
        </p:nvSpPr>
        <p:spPr bwMode="auto">
          <a:xfrm flipH="1">
            <a:off x="1763713" y="765175"/>
            <a:ext cx="0" cy="194468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 calcmode="lin" valueType="num">
                                      <p:cBhvr additive="base">
                                        <p:cTn id="18"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4">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 calcmode="lin" valueType="num">
                                      <p:cBhvr additive="base">
                                        <p:cTn id="28"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7">
                                            <p:bg/>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 calcmode="lin" valueType="num">
                                      <p:cBhvr additive="base">
                                        <p:cTn id="3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allAtOnce"/>
      <p:bldP spid="4" grpId="0" build="allAtOnce" animBg="1"/>
      <p:bldP spid="7"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p:cNvSpPr>
            <a:spLocks noGrp="1"/>
          </p:cNvSpPr>
          <p:nvPr>
            <p:ph idx="4294967295"/>
          </p:nvPr>
        </p:nvSpPr>
        <p:spPr/>
        <p:txBody>
          <a:bodyPr/>
          <a:lstStyle/>
          <a:p>
            <a:pPr eaLnBrk="1" hangingPunct="1">
              <a:buFont typeface="Wingdings 3" pitchFamily="18" charset="2"/>
              <a:buNone/>
            </a:pPr>
            <a:endParaRPr lang="ar-EG" smtClean="0"/>
          </a:p>
        </p:txBody>
      </p:sp>
      <p:sp>
        <p:nvSpPr>
          <p:cNvPr id="2" name="عنوان 1"/>
          <p:cNvSpPr>
            <a:spLocks noGrp="1"/>
          </p:cNvSpPr>
          <p:nvPr>
            <p:ph type="title" idx="4294967295"/>
          </p:nvPr>
        </p:nvSpPr>
        <p:spPr/>
        <p:txBody>
          <a:bodyPr rtlCol="0">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p:nvPr/>
        </p:nvSpPr>
        <p:spPr>
          <a:xfrm flipV="1">
            <a:off x="5651500" y="1412875"/>
            <a:ext cx="2449513" cy="1152525"/>
          </a:xfrm>
          <a:prstGeom prst="bentUpArrow">
            <a:avLst>
              <a:gd name="adj1" fmla="val 21641"/>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5" name="سهم منحني إلى الأعلى 4"/>
          <p:cNvSpPr/>
          <p:nvPr/>
        </p:nvSpPr>
        <p:spPr>
          <a:xfrm rot="10800000">
            <a:off x="1042988" y="1412875"/>
            <a:ext cx="4608512" cy="10795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6" name="سهم للأسفل 5"/>
          <p:cNvSpPr/>
          <p:nvPr/>
        </p:nvSpPr>
        <p:spPr>
          <a:xfrm>
            <a:off x="4427538" y="1628775"/>
            <a:ext cx="485775"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8" name="سهم للأسفل 7"/>
          <p:cNvSpPr/>
          <p:nvPr/>
        </p:nvSpPr>
        <p:spPr>
          <a:xfrm>
            <a:off x="4427538" y="1052513"/>
            <a:ext cx="485775"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6588125" y="2636838"/>
            <a:ext cx="2087563" cy="316865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3200" b="1">
                <a:solidFill>
                  <a:schemeClr val="tx1"/>
                </a:solidFill>
                <a:latin typeface="Arial" pitchFamily="34" charset="0"/>
              </a:rPr>
              <a:t>البيئة المحيطة</a:t>
            </a:r>
            <a:r>
              <a:rPr lang="en-US" sz="3200" b="1">
                <a:solidFill>
                  <a:schemeClr val="tx1"/>
                </a:solidFill>
                <a:latin typeface="Arial" pitchFamily="34" charset="0"/>
                <a:cs typeface="Arial" pitchFamily="34" charset="0"/>
              </a:rPr>
              <a:t> </a:t>
            </a:r>
            <a:endParaRPr lang="ar-SA" sz="3200" b="1">
              <a:solidFill>
                <a:schemeClr val="tx1"/>
              </a:solidFill>
              <a:latin typeface="Arial" pitchFamily="34" charset="0"/>
            </a:endParaRPr>
          </a:p>
        </p:txBody>
      </p:sp>
      <p:sp>
        <p:nvSpPr>
          <p:cNvPr id="11" name="مستطيل 10"/>
          <p:cNvSpPr/>
          <p:nvPr/>
        </p:nvSpPr>
        <p:spPr>
          <a:xfrm>
            <a:off x="3708400" y="2708275"/>
            <a:ext cx="1944688" cy="316865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المواقف المختلفة</a:t>
            </a:r>
            <a:endParaRPr lang="ar-SA" sz="2400" b="1">
              <a:solidFill>
                <a:schemeClr val="tx1"/>
              </a:solidFill>
            </a:endParaRPr>
          </a:p>
        </p:txBody>
      </p:sp>
      <p:sp>
        <p:nvSpPr>
          <p:cNvPr id="13" name="مستطيل 12"/>
          <p:cNvSpPr/>
          <p:nvPr/>
        </p:nvSpPr>
        <p:spPr>
          <a:xfrm>
            <a:off x="395288" y="2708275"/>
            <a:ext cx="2016125" cy="316865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tx1"/>
                </a:solidFill>
                <a:latin typeface="Arial" pitchFamily="34" charset="0"/>
              </a:rPr>
              <a:t>وما تتضمنه من مثيرات واستجابات</a:t>
            </a:r>
            <a:r>
              <a:rPr lang="en-US" sz="2000">
                <a:solidFill>
                  <a:schemeClr val="tx1"/>
                </a:solidFill>
                <a:latin typeface="Arial" pitchFamily="34" charset="0"/>
                <a:cs typeface="Arial" pitchFamily="34" charset="0"/>
              </a:rPr>
              <a:t> </a:t>
            </a:r>
            <a:endParaRPr lang="ar-SA" sz="2000" b="1">
              <a:solidFill>
                <a:schemeClr val="tx1"/>
              </a:solidFill>
            </a:endParaRPr>
          </a:p>
        </p:txBody>
      </p:sp>
      <p:sp>
        <p:nvSpPr>
          <p:cNvPr id="14" name="مستطيل 13"/>
          <p:cNvSpPr/>
          <p:nvPr/>
        </p:nvSpPr>
        <p:spPr>
          <a:xfrm>
            <a:off x="1908175" y="333375"/>
            <a:ext cx="6192838" cy="71913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والبعض الآخر الذى ركز على العوامل الخارجية مثل:</a:t>
            </a:r>
            <a:r>
              <a:rPr lang="en-US" sz="2400">
                <a:solidFill>
                  <a:schemeClr val="tx1"/>
                </a:solidFill>
                <a:latin typeface="Arial" pitchFamily="34" charset="0"/>
                <a:cs typeface="Arial" pitchFamily="34" charset="0"/>
              </a:rPr>
              <a:t> </a:t>
            </a:r>
            <a:endParaRPr lang="ar-SA" sz="2400">
              <a:solidFill>
                <a:schemeClr val="tx1"/>
              </a:solidFill>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79388" y="0"/>
            <a:ext cx="8640762" cy="1125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defRPr/>
            </a:pPr>
            <a:r>
              <a:rPr lang="ar-EG" sz="3200" b="1">
                <a:solidFill>
                  <a:schemeClr val="bg1"/>
                </a:solidFill>
                <a:latin typeface="Arial" pitchFamily="34" charset="0"/>
              </a:rPr>
              <a:t>3</a:t>
            </a:r>
            <a:r>
              <a:rPr lang="ar-EG" b="1">
                <a:solidFill>
                  <a:schemeClr val="tx1"/>
                </a:solidFill>
                <a:latin typeface="Arial" pitchFamily="34" charset="0"/>
              </a:rPr>
              <a:t> </a:t>
            </a:r>
            <a:r>
              <a:rPr lang="ar-EG" sz="3200" b="1">
                <a:solidFill>
                  <a:schemeClr val="bg1"/>
                </a:solidFill>
                <a:latin typeface="Arial" pitchFamily="34" charset="0"/>
              </a:rPr>
              <a:t>- </a:t>
            </a:r>
            <a:r>
              <a:rPr lang="ar-SA" sz="4000" b="1">
                <a:solidFill>
                  <a:schemeClr val="bg1"/>
                </a:solidFill>
                <a:latin typeface="Arial" pitchFamily="34" charset="0"/>
              </a:rPr>
              <a:t>التعلم الاجتماعي</a:t>
            </a:r>
            <a:r>
              <a:rPr lang="ar-SA" sz="4000">
                <a:solidFill>
                  <a:schemeClr val="bg1"/>
                </a:solidFill>
                <a:latin typeface="Arial" pitchFamily="34" charset="0"/>
              </a:rPr>
              <a:t> </a:t>
            </a:r>
            <a:endParaRPr lang="en-US" sz="4000">
              <a:solidFill>
                <a:schemeClr val="bg1"/>
              </a:solidFill>
              <a:latin typeface="Arial" pitchFamily="34" charset="0"/>
              <a:cs typeface="Arial" pitchFamily="34" charset="0"/>
            </a:endParaRPr>
          </a:p>
        </p:txBody>
      </p:sp>
      <p:sp>
        <p:nvSpPr>
          <p:cNvPr id="11" name="شكل بيضاوي 10"/>
          <p:cNvSpPr/>
          <p:nvPr/>
        </p:nvSpPr>
        <p:spPr>
          <a:xfrm>
            <a:off x="755650" y="2349500"/>
            <a:ext cx="8388350" cy="42481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800100" lvl="1" indent="-342900" algn="justLow" rtl="1">
              <a:defRPr/>
            </a:pPr>
            <a:r>
              <a:rPr lang="ar-EG" sz="4000" b="1">
                <a:solidFill>
                  <a:schemeClr val="tx1"/>
                </a:solidFill>
                <a:latin typeface="Arial" pitchFamily="34" charset="0"/>
              </a:rPr>
              <a:t>ويتضمن اكتساب الفرد أو تعلمة </a:t>
            </a:r>
          </a:p>
          <a:p>
            <a:pPr marL="800100" lvl="1" indent="-342900" algn="justLow" rtl="1">
              <a:defRPr/>
            </a:pPr>
            <a:r>
              <a:rPr lang="ar-EG" sz="4000" b="1">
                <a:solidFill>
                  <a:schemeClr val="tx1"/>
                </a:solidFill>
                <a:latin typeface="Arial" pitchFamily="34" charset="0"/>
              </a:rPr>
              <a:t>لاستجابات</a:t>
            </a:r>
          </a:p>
          <a:p>
            <a:pPr marL="800100" lvl="1" indent="-342900" algn="justLow" rtl="1">
              <a:defRPr/>
            </a:pPr>
            <a:r>
              <a:rPr lang="ar-EG" sz="4000" b="1">
                <a:solidFill>
                  <a:schemeClr val="tx1"/>
                </a:solidFill>
                <a:latin typeface="Arial" pitchFamily="34" charset="0"/>
              </a:rPr>
              <a:t> أو أنماط  سلوكية جديدة </a:t>
            </a:r>
          </a:p>
          <a:p>
            <a:pPr marL="800100" lvl="1" indent="-342900" algn="justLow" rtl="1">
              <a:defRPr/>
            </a:pPr>
            <a:r>
              <a:rPr lang="ar-EG" sz="4000" b="1">
                <a:solidFill>
                  <a:schemeClr val="tx1"/>
                </a:solidFill>
                <a:latin typeface="Arial" pitchFamily="34" charset="0"/>
              </a:rPr>
              <a:t>من خلال موقف </a:t>
            </a:r>
          </a:p>
          <a:p>
            <a:pPr marL="800100" lvl="1" indent="-342900" algn="justLow" rtl="1">
              <a:defRPr/>
            </a:pPr>
            <a:r>
              <a:rPr lang="ar-EG" sz="4000" b="1">
                <a:solidFill>
                  <a:schemeClr val="tx1"/>
                </a:solidFill>
                <a:latin typeface="Arial" pitchFamily="34" charset="0"/>
              </a:rPr>
              <a:t>أو إطار اجتماعى.</a:t>
            </a:r>
            <a:endParaRPr lang="en-US" sz="4000" b="1">
              <a:solidFill>
                <a:schemeClr val="tx1"/>
              </a:solidFill>
              <a:latin typeface="Arial" pitchFamily="34" charset="0"/>
              <a:cs typeface="Arial" pitchFamily="34" charset="0"/>
            </a:endParaRPr>
          </a:p>
        </p:txBody>
      </p:sp>
      <p:sp>
        <p:nvSpPr>
          <p:cNvPr id="32" name="سهم للأسفل 31"/>
          <p:cNvSpPr/>
          <p:nvPr/>
        </p:nvSpPr>
        <p:spPr>
          <a:xfrm>
            <a:off x="4572000" y="1341438"/>
            <a:ext cx="484188" cy="1008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0" name="سهم للأسفل 69"/>
          <p:cNvSpPr/>
          <p:nvPr/>
        </p:nvSpPr>
        <p:spPr>
          <a:xfrm>
            <a:off x="0" y="1989138"/>
            <a:ext cx="288925" cy="381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p:txBody>
          <a:bodyPr/>
          <a:lstStyle/>
          <a:p>
            <a:pPr algn="ctr" eaLnBrk="1" hangingPunct="1">
              <a:defRPr/>
            </a:pPr>
            <a:r>
              <a:rPr lang="ar-EG" smtClean="0">
                <a:solidFill>
                  <a:srgbClr val="FF0000"/>
                </a:solidFill>
                <a:effectLst>
                  <a:outerShdw blurRad="38100" dist="38100" dir="2700000" algn="tl">
                    <a:srgbClr val="C0C0C0"/>
                  </a:outerShdw>
                </a:effectLst>
              </a:rPr>
              <a:t>اسهامات النظرية</a:t>
            </a:r>
            <a:r>
              <a:rPr lang="en-US" smtClean="0">
                <a:effectLst/>
                <a:cs typeface="Arial" pitchFamily="34" charset="0"/>
              </a:rPr>
              <a:t> </a:t>
            </a:r>
            <a:endParaRPr lang="ar-SA" smtClean="0">
              <a:effectLst/>
            </a:endParaRPr>
          </a:p>
        </p:txBody>
      </p:sp>
      <p:sp>
        <p:nvSpPr>
          <p:cNvPr id="4" name="وسيلة شرح مع سهم رباعي 3"/>
          <p:cNvSpPr/>
          <p:nvPr/>
        </p:nvSpPr>
        <p:spPr>
          <a:xfrm>
            <a:off x="3500438" y="3000375"/>
            <a:ext cx="2500312" cy="1643063"/>
          </a:xfrm>
          <a:prstGeom prst="quadArrowCallout">
            <a:avLst/>
          </a:prstGeom>
          <a:ln/>
        </p:spPr>
        <p:style>
          <a:lnRef idx="2">
            <a:schemeClr val="accent1"/>
          </a:lnRef>
          <a:fillRef idx="1">
            <a:schemeClr val="lt1"/>
          </a:fillRef>
          <a:effectRef idx="0">
            <a:schemeClr val="accent1"/>
          </a:effectRef>
          <a:fontRef idx="minor">
            <a:schemeClr val="dk1"/>
          </a:fontRef>
        </p:style>
        <p:txBody>
          <a:bodyPr anchor="ctr"/>
          <a:lstStyle/>
          <a:p>
            <a:pPr algn="ctr" rtl="1">
              <a:defRPr/>
            </a:pPr>
            <a:r>
              <a:rPr lang="ar-EG" b="1">
                <a:solidFill>
                  <a:schemeClr val="tx1"/>
                </a:solidFill>
                <a:latin typeface="Arial" pitchFamily="34" charset="0"/>
              </a:rPr>
              <a:t>اسهامات نظرية باندورا</a:t>
            </a:r>
            <a:r>
              <a:rPr lang="en-US">
                <a:solidFill>
                  <a:schemeClr val="tx1"/>
                </a:solidFill>
                <a:latin typeface="Arial" pitchFamily="34" charset="0"/>
                <a:cs typeface="Arial" pitchFamily="34" charset="0"/>
              </a:rPr>
              <a:t> </a:t>
            </a:r>
            <a:endParaRPr lang="ar-SA">
              <a:solidFill>
                <a:schemeClr val="tx1"/>
              </a:solidFill>
              <a:latin typeface="Arial" pitchFamily="34" charset="0"/>
            </a:endParaRPr>
          </a:p>
        </p:txBody>
      </p:sp>
      <p:sp>
        <p:nvSpPr>
          <p:cNvPr id="7" name="مستطيل ذو زوايا قطرية مخدوشة 6"/>
          <p:cNvSpPr/>
          <p:nvPr/>
        </p:nvSpPr>
        <p:spPr>
          <a:xfrm>
            <a:off x="6084888" y="4652963"/>
            <a:ext cx="2214562" cy="714375"/>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SA" sz="2000" b="1">
                <a:solidFill>
                  <a:schemeClr val="tx1"/>
                </a:solidFill>
                <a:latin typeface="Arial" pitchFamily="34" charset="0"/>
              </a:rPr>
              <a:t>تتضمن التخطيط الجيد من جانب المعلم للدرس </a:t>
            </a:r>
          </a:p>
        </p:txBody>
      </p:sp>
      <p:sp>
        <p:nvSpPr>
          <p:cNvPr id="9" name="مستطيل ذو زوايا قطرية مخدوشة 8"/>
          <p:cNvSpPr/>
          <p:nvPr/>
        </p:nvSpPr>
        <p:spPr>
          <a:xfrm>
            <a:off x="3635375" y="1773238"/>
            <a:ext cx="2951163" cy="1079500"/>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marL="342900" indent="-342900" algn="ctr" rtl="1">
              <a:defRPr/>
            </a:pPr>
            <a:r>
              <a:rPr lang="ar-EG" b="1">
                <a:solidFill>
                  <a:schemeClr val="tx1"/>
                </a:solidFill>
                <a:latin typeface="Arial" pitchFamily="34" charset="0"/>
              </a:rPr>
              <a:t>قد قدمت إطار تفسیريا ذا قیمة نظرية وتطبیقیة للسلوك الإنساني في سیاقه الاجتماعي</a:t>
            </a:r>
            <a:r>
              <a:rPr lang="en-US" b="1">
                <a:solidFill>
                  <a:schemeClr val="tx1"/>
                </a:solidFill>
                <a:latin typeface="Arial" pitchFamily="34" charset="0"/>
                <a:cs typeface="Arial" pitchFamily="34" charset="0"/>
              </a:rPr>
              <a:t>.</a:t>
            </a:r>
            <a:endParaRPr lang="ar-SA" b="1">
              <a:solidFill>
                <a:schemeClr val="tx1"/>
              </a:solidFill>
              <a:latin typeface="Arial" pitchFamily="34" charset="0"/>
            </a:endParaRPr>
          </a:p>
        </p:txBody>
      </p:sp>
      <p:sp>
        <p:nvSpPr>
          <p:cNvPr id="3" name="مستطيل ذو زوايا قطرية مخدوشة 8"/>
          <p:cNvSpPr/>
          <p:nvPr/>
        </p:nvSpPr>
        <p:spPr>
          <a:xfrm>
            <a:off x="6227763" y="3500438"/>
            <a:ext cx="2143125" cy="714375"/>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sz="2000" b="1">
                <a:solidFill>
                  <a:schemeClr val="tx1"/>
                </a:solidFill>
                <a:latin typeface="Arial" pitchFamily="34" charset="0"/>
              </a:rPr>
              <a:t>إ</a:t>
            </a:r>
            <a:r>
              <a:rPr lang="ar-SA" sz="2000" b="1">
                <a:solidFill>
                  <a:schemeClr val="tx1"/>
                </a:solidFill>
                <a:latin typeface="Arial" pitchFamily="34" charset="0"/>
              </a:rPr>
              <a:t>صلاح المنظومة التعليمية،</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6" name="مستطيل ذو زوايا قطرية مخدوشة 5"/>
          <p:cNvSpPr/>
          <p:nvPr/>
        </p:nvSpPr>
        <p:spPr>
          <a:xfrm>
            <a:off x="5651500" y="5734050"/>
            <a:ext cx="2214563" cy="863600"/>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SA" b="1">
                <a:solidFill>
                  <a:schemeClr val="tx1"/>
                </a:solidFill>
                <a:latin typeface="Arial" pitchFamily="34" charset="0"/>
              </a:rPr>
              <a:t>ويتضمن التعلم </a:t>
            </a:r>
            <a:r>
              <a:rPr lang="ar-EG" b="1">
                <a:solidFill>
                  <a:schemeClr val="tx1"/>
                </a:solidFill>
                <a:latin typeface="Arial" pitchFamily="34" charset="0"/>
              </a:rPr>
              <a:t>بالملاحظة</a:t>
            </a:r>
            <a:r>
              <a:rPr lang="ar-SA" b="1">
                <a:solidFill>
                  <a:schemeClr val="tx1"/>
                </a:solidFill>
                <a:latin typeface="Arial" pitchFamily="34" charset="0"/>
              </a:rPr>
              <a:t> زيادة سعة الذاكرة لدى المتعلم</a:t>
            </a:r>
            <a:r>
              <a:rPr lang="en-US" b="1">
                <a:solidFill>
                  <a:schemeClr val="tx1"/>
                </a:solidFill>
                <a:latin typeface="Arial" pitchFamily="34" charset="0"/>
                <a:cs typeface="Arial" pitchFamily="34" charset="0"/>
              </a:rPr>
              <a:t> </a:t>
            </a:r>
            <a:endParaRPr lang="ar-SA" b="1">
              <a:solidFill>
                <a:schemeClr val="tx1"/>
              </a:solidFill>
              <a:latin typeface="Arial" pitchFamily="34" charset="0"/>
            </a:endParaRPr>
          </a:p>
        </p:txBody>
      </p:sp>
      <p:sp>
        <p:nvSpPr>
          <p:cNvPr id="5" name="مستطيل ذو زوايا قطرية مخدوشة 4"/>
          <p:cNvSpPr/>
          <p:nvPr/>
        </p:nvSpPr>
        <p:spPr>
          <a:xfrm>
            <a:off x="1116013" y="3213100"/>
            <a:ext cx="2000250" cy="714375"/>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EG" b="1">
                <a:solidFill>
                  <a:schemeClr val="tx1"/>
                </a:solidFill>
                <a:latin typeface="Arial" pitchFamily="34" charset="0"/>
              </a:rPr>
              <a:t>استخدمت كذلك فى مجال الصناعه </a:t>
            </a:r>
            <a:endParaRPr lang="ar-SA" b="1">
              <a:solidFill>
                <a:schemeClr val="tx1"/>
              </a:solidFill>
              <a:latin typeface="Arial" pitchFamily="34" charset="0"/>
            </a:endParaRPr>
          </a:p>
        </p:txBody>
      </p:sp>
      <p:sp>
        <p:nvSpPr>
          <p:cNvPr id="8" name="مستطيل ذو زوايا قطرية مخدوشة 4"/>
          <p:cNvSpPr/>
          <p:nvPr/>
        </p:nvSpPr>
        <p:spPr>
          <a:xfrm>
            <a:off x="755650" y="4724400"/>
            <a:ext cx="2000250" cy="714375"/>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SA" b="1">
                <a:solidFill>
                  <a:schemeClr val="tx1"/>
                </a:solidFill>
                <a:latin typeface="Arial" pitchFamily="34" charset="0"/>
              </a:rPr>
              <a:t>تقديمه لمنظم متقدم فى التفكير</a:t>
            </a:r>
            <a:r>
              <a:rPr lang="en-US" b="1">
                <a:solidFill>
                  <a:schemeClr val="tx1"/>
                </a:solidFill>
                <a:latin typeface="Arial" pitchFamily="34" charset="0"/>
                <a:cs typeface="Arial" pitchFamily="34" charset="0"/>
              </a:rPr>
              <a:t> </a:t>
            </a:r>
            <a:endParaRPr lang="ar-SA" b="1">
              <a:solidFill>
                <a:schemeClr val="tx1"/>
              </a:solidFill>
              <a:latin typeface="Arial" pitchFamily="34" charset="0"/>
            </a:endParaRPr>
          </a:p>
        </p:txBody>
      </p:sp>
      <p:sp>
        <p:nvSpPr>
          <p:cNvPr id="10" name="مستطيل ذو زوايا قطرية مخدوشة 4"/>
          <p:cNvSpPr/>
          <p:nvPr/>
        </p:nvSpPr>
        <p:spPr>
          <a:xfrm>
            <a:off x="2916238" y="5661025"/>
            <a:ext cx="2071687" cy="792163"/>
          </a:xfrm>
          <a:prstGeom prst="snip2DiagRect">
            <a:avLst/>
          </a:prstGeom>
        </p:spPr>
        <p:style>
          <a:lnRef idx="2">
            <a:schemeClr val="accent6"/>
          </a:lnRef>
          <a:fillRef idx="1">
            <a:schemeClr val="lt1"/>
          </a:fillRef>
          <a:effectRef idx="0">
            <a:schemeClr val="accent6"/>
          </a:effectRef>
          <a:fontRef idx="minor">
            <a:schemeClr val="dk1"/>
          </a:fontRef>
        </p:style>
        <p:txBody>
          <a:bodyPr anchor="ctr"/>
          <a:lstStyle/>
          <a:p>
            <a:pPr algn="ctr" rtl="1">
              <a:defRPr/>
            </a:pPr>
            <a:r>
              <a:rPr lang="ar-SA" b="1">
                <a:solidFill>
                  <a:schemeClr val="tx1"/>
                </a:solidFill>
                <a:latin typeface="Arial" pitchFamily="34" charset="0"/>
              </a:rPr>
              <a:t>الأخذ فى الحسبان المتغيرات الاجتماعية المتضمنة فى التعلم</a:t>
            </a:r>
            <a:r>
              <a:rPr lang="en-US" b="1">
                <a:solidFill>
                  <a:schemeClr val="tx1"/>
                </a:solidFill>
                <a:latin typeface="Arial" pitchFamily="34" charset="0"/>
                <a:cs typeface="Arial" pitchFamily="34" charset="0"/>
              </a:rPr>
              <a:t> </a:t>
            </a:r>
            <a:endParaRPr lang="ar-SA" b="1">
              <a:solidFill>
                <a:schemeClr val="tx1"/>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fade">
                                      <p:cBhvr>
                                        <p:cTn id="12" dur="2000"/>
                                        <p:tgtEl>
                                          <p:spTgt spid="9">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bg/>
                                          </p:spTgt>
                                        </p:tgtEl>
                                        <p:attrNameLst>
                                          <p:attrName>style.visibility</p:attrName>
                                        </p:attrNameLst>
                                      </p:cBhvr>
                                      <p:to>
                                        <p:strVal val="visible"/>
                                      </p:to>
                                    </p:set>
                                    <p:anim calcmode="lin" valueType="num">
                                      <p:cBhvr additive="base">
                                        <p:cTn id="20"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7">
                                            <p:bg/>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 calcmode="lin" valueType="num">
                                      <p:cBhvr additive="base">
                                        <p:cTn id="2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bg/>
                                          </p:spTgt>
                                        </p:tgtEl>
                                        <p:attrNameLst>
                                          <p:attrName>style.visibility</p:attrName>
                                        </p:attrNameLst>
                                      </p:cBhvr>
                                      <p:to>
                                        <p:strVal val="visible"/>
                                      </p:to>
                                    </p:set>
                                    <p:animEffect transition="in" filter="fade">
                                      <p:cBhvr>
                                        <p:cTn id="30" dur="2000"/>
                                        <p:tgtEl>
                                          <p:spTgt spid="4">
                                            <p:bg/>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fade">
                                      <p:cBhvr>
                                        <p:cTn id="33" dur="20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bg/>
                                          </p:spTgt>
                                        </p:tgtEl>
                                        <p:attrNameLst>
                                          <p:attrName>style.visibility</p:attrName>
                                        </p:attrNameLst>
                                      </p:cBhvr>
                                      <p:to>
                                        <p:strVal val="visible"/>
                                      </p:to>
                                    </p:set>
                                    <p:animEffect transition="in" filter="fade">
                                      <p:cBhvr>
                                        <p:cTn id="38" dur="2000"/>
                                        <p:tgtEl>
                                          <p:spTgt spid="3">
                                            <p:bg/>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fade">
                                      <p:cBhvr>
                                        <p:cTn id="41" dur="2000"/>
                                        <p:tgtEl>
                                          <p:spTgt spid="3">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bg/>
                                          </p:spTgt>
                                        </p:tgtEl>
                                        <p:attrNameLst>
                                          <p:attrName>style.visibility</p:attrName>
                                        </p:attrNameLst>
                                      </p:cBhvr>
                                      <p:to>
                                        <p:strVal val="visible"/>
                                      </p:to>
                                    </p:set>
                                    <p:anim calcmode="lin" valueType="num">
                                      <p:cBhvr additive="base">
                                        <p:cTn id="46"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7" dur="500" fill="hold"/>
                                        <p:tgtEl>
                                          <p:spTgt spid="6">
                                            <p:bg/>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6">
                                            <p:txEl>
                                              <p:pRg st="0" end="0"/>
                                            </p:txEl>
                                          </p:spTgt>
                                        </p:tgtEl>
                                        <p:attrNameLst>
                                          <p:attrName>style.visibility</p:attrName>
                                        </p:attrNameLst>
                                      </p:cBhvr>
                                      <p:to>
                                        <p:strVal val="visible"/>
                                      </p:to>
                                    </p:set>
                                    <p:anim calcmode="lin" valueType="num">
                                      <p:cBhvr additive="base">
                                        <p:cTn id="5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5">
                                            <p:bg/>
                                          </p:spTgt>
                                        </p:tgtEl>
                                        <p:attrNameLst>
                                          <p:attrName>style.visibility</p:attrName>
                                        </p:attrNameLst>
                                      </p:cBhvr>
                                      <p:to>
                                        <p:strVal val="visible"/>
                                      </p:to>
                                    </p:set>
                                    <p:animEffect transition="in" filter="fade">
                                      <p:cBhvr>
                                        <p:cTn id="56" dur="2000"/>
                                        <p:tgtEl>
                                          <p:spTgt spid="5">
                                            <p:bg/>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animEffect transition="in" filter="fade">
                                      <p:cBhvr>
                                        <p:cTn id="59" dur="2000"/>
                                        <p:tgtEl>
                                          <p:spTgt spid="5">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8">
                                            <p:bg/>
                                          </p:spTgt>
                                        </p:tgtEl>
                                        <p:attrNameLst>
                                          <p:attrName>style.visibility</p:attrName>
                                        </p:attrNameLst>
                                      </p:cBhvr>
                                      <p:to>
                                        <p:strVal val="visible"/>
                                      </p:to>
                                    </p:set>
                                    <p:animEffect transition="in" filter="fade">
                                      <p:cBhvr>
                                        <p:cTn id="64" dur="2000"/>
                                        <p:tgtEl>
                                          <p:spTgt spid="8">
                                            <p:bg/>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8">
                                            <p:txEl>
                                              <p:pRg st="0" end="0"/>
                                            </p:txEl>
                                          </p:spTgt>
                                        </p:tgtEl>
                                        <p:attrNameLst>
                                          <p:attrName>style.visibility</p:attrName>
                                        </p:attrNameLst>
                                      </p:cBhvr>
                                      <p:to>
                                        <p:strVal val="visible"/>
                                      </p:to>
                                    </p:set>
                                    <p:animEffect transition="in" filter="fade">
                                      <p:cBhvr>
                                        <p:cTn id="67" dur="2000"/>
                                        <p:tgtEl>
                                          <p:spTgt spid="8">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0">
                                            <p:bg/>
                                          </p:spTgt>
                                        </p:tgtEl>
                                        <p:attrNameLst>
                                          <p:attrName>style.visibility</p:attrName>
                                        </p:attrNameLst>
                                      </p:cBhvr>
                                      <p:to>
                                        <p:strVal val="visible"/>
                                      </p:to>
                                    </p:set>
                                    <p:animEffect transition="in" filter="fade">
                                      <p:cBhvr>
                                        <p:cTn id="72" dur="2000"/>
                                        <p:tgtEl>
                                          <p:spTgt spid="10">
                                            <p:bg/>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
                                            <p:txEl>
                                              <p:pRg st="0" end="0"/>
                                            </p:txEl>
                                          </p:spTgt>
                                        </p:tgtEl>
                                        <p:attrNameLst>
                                          <p:attrName>style.visibility</p:attrName>
                                        </p:attrNameLst>
                                      </p:cBhvr>
                                      <p:to>
                                        <p:strVal val="visible"/>
                                      </p:to>
                                    </p:set>
                                    <p:animEffect transition="in" filter="fade">
                                      <p:cBhvr>
                                        <p:cTn id="75"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P spid="7" grpId="0" build="allAtOnce" animBg="1"/>
      <p:bldP spid="9" grpId="0" build="allAtOnce" animBg="1"/>
      <p:bldP spid="3" grpId="0" build="allAtOnce" animBg="1"/>
      <p:bldP spid="6" grpId="0" build="allAtOnce" animBg="1"/>
      <p:bldP spid="5" grpId="0" build="allAtOnce" animBg="1"/>
      <p:bldP spid="8" grpId="0" build="allAtOnce" animBg="1"/>
      <p:bldP spid="10"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endParaRPr lang="ar-SA" dirty="0"/>
          </a:p>
        </p:txBody>
      </p:sp>
      <p:sp>
        <p:nvSpPr>
          <p:cNvPr id="6" name="شكل بيضاوي 5"/>
          <p:cNvSpPr/>
          <p:nvPr/>
        </p:nvSpPr>
        <p:spPr>
          <a:xfrm>
            <a:off x="0" y="0"/>
            <a:ext cx="9144000" cy="1463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bg1"/>
                </a:solidFill>
                <a:latin typeface="Arial" pitchFamily="34" charset="0"/>
              </a:rPr>
              <a:t>تفسير وشرح لعملية التعلم بالتقليد والمحاكاة فى إطار المحددات الداخلية للسلوك المتمثلة فى الغريزة، والدوافع</a:t>
            </a:r>
            <a:r>
              <a:rPr lang="en-US" sz="2000">
                <a:solidFill>
                  <a:schemeClr val="bg1"/>
                </a:solidFill>
                <a:latin typeface="Arial" pitchFamily="34" charset="0"/>
                <a:cs typeface="Arial" pitchFamily="34" charset="0"/>
              </a:rPr>
              <a:t> </a:t>
            </a:r>
            <a:endParaRPr lang="ar-EG" sz="2000">
              <a:solidFill>
                <a:schemeClr val="bg1"/>
              </a:solidFill>
              <a:latin typeface="Arial" pitchFamily="34" charset="0"/>
            </a:endParaRPr>
          </a:p>
          <a:p>
            <a:pPr algn="ctr" rtl="1">
              <a:defRPr/>
            </a:pPr>
            <a:r>
              <a:rPr lang="ar-SA" sz="2000" b="1">
                <a:solidFill>
                  <a:srgbClr val="FFFF00"/>
                </a:solidFill>
                <a:latin typeface="Arial" pitchFamily="34" charset="0"/>
              </a:rPr>
              <a:t>حيث ناقش وليام جيمس الغرائز الإنسانية</a:t>
            </a:r>
            <a:r>
              <a:rPr lang="en-US" sz="2000" b="1">
                <a:solidFill>
                  <a:srgbClr val="FFFF00"/>
                </a:solidFill>
                <a:latin typeface="Arial" pitchFamily="34" charset="0"/>
                <a:cs typeface="Arial" pitchFamily="34" charset="0"/>
              </a:rPr>
              <a:t> </a:t>
            </a:r>
            <a:r>
              <a:rPr lang="ar-SA" sz="2000" b="1">
                <a:solidFill>
                  <a:srgbClr val="FFFF00"/>
                </a:solidFill>
                <a:latin typeface="Arial" pitchFamily="34" charset="0"/>
              </a:rPr>
              <a:t>حين ذكر أن الغرائز لدى الإنسان وخصوصا الأطفال تظهر فى العديد من المواقف منها:</a:t>
            </a:r>
            <a:r>
              <a:rPr lang="en-US" sz="2000" b="1">
                <a:solidFill>
                  <a:srgbClr val="FFFF00"/>
                </a:solidFill>
                <a:latin typeface="Arial" pitchFamily="34" charset="0"/>
                <a:cs typeface="Arial" pitchFamily="34" charset="0"/>
              </a:rPr>
              <a:t> </a:t>
            </a:r>
            <a:endParaRPr lang="ar-SA" sz="2000" b="1">
              <a:solidFill>
                <a:srgbClr val="FFFF00"/>
              </a:solidFill>
              <a:latin typeface="Arial" pitchFamily="34" charset="0"/>
            </a:endParaRPr>
          </a:p>
        </p:txBody>
      </p:sp>
      <p:sp>
        <p:nvSpPr>
          <p:cNvPr id="8" name="شكل بيضاوي 7"/>
          <p:cNvSpPr/>
          <p:nvPr/>
        </p:nvSpPr>
        <p:spPr>
          <a:xfrm>
            <a:off x="7110413" y="2290763"/>
            <a:ext cx="1922462" cy="1463675"/>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b="1">
                <a:solidFill>
                  <a:schemeClr val="tx1"/>
                </a:solidFill>
                <a:latin typeface="Arial" pitchFamily="34" charset="0"/>
              </a:rPr>
              <a:t>نطق الكلمات</a:t>
            </a:r>
            <a:r>
              <a:rPr lang="ar-SA">
                <a:solidFill>
                  <a:schemeClr val="tx1"/>
                </a:solidFill>
                <a:latin typeface="Arial" pitchFamily="34" charset="0"/>
              </a:rPr>
              <a:t> </a:t>
            </a:r>
            <a:r>
              <a:rPr lang="ar-SA" b="1">
                <a:solidFill>
                  <a:schemeClr val="tx1"/>
                </a:solidFill>
                <a:latin typeface="Arial" pitchFamily="34" charset="0"/>
              </a:rPr>
              <a:t>والجمل المختلفة</a:t>
            </a:r>
            <a:r>
              <a:rPr lang="en-US" b="1">
                <a:solidFill>
                  <a:schemeClr val="tx1"/>
                </a:solidFill>
                <a:latin typeface="Arial" pitchFamily="34" charset="0"/>
                <a:cs typeface="Arial" pitchFamily="34" charset="0"/>
              </a:rPr>
              <a:t> </a:t>
            </a:r>
            <a:endParaRPr lang="ar-SA" b="1">
              <a:solidFill>
                <a:schemeClr val="tx1"/>
              </a:solidFill>
              <a:latin typeface="Arial" pitchFamily="34" charset="0"/>
            </a:endParaRPr>
          </a:p>
        </p:txBody>
      </p:sp>
      <p:sp>
        <p:nvSpPr>
          <p:cNvPr id="9" name="شكل بيضاوي 8"/>
          <p:cNvSpPr/>
          <p:nvPr/>
        </p:nvSpPr>
        <p:spPr>
          <a:xfrm>
            <a:off x="3492500" y="2565400"/>
            <a:ext cx="1873250" cy="95408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b="1">
                <a:solidFill>
                  <a:schemeClr val="tx1"/>
                </a:solidFill>
                <a:latin typeface="Arial" pitchFamily="34" charset="0"/>
              </a:rPr>
              <a:t>وأثناء ممارسة الألعاب المختلفة</a:t>
            </a:r>
            <a:r>
              <a:rPr lang="en-US">
                <a:solidFill>
                  <a:schemeClr val="tx1"/>
                </a:solidFill>
                <a:latin typeface="Arial" pitchFamily="34" charset="0"/>
                <a:cs typeface="Arial" pitchFamily="34" charset="0"/>
              </a:rPr>
              <a:t> </a:t>
            </a:r>
            <a:endParaRPr lang="ar-SA">
              <a:solidFill>
                <a:schemeClr val="tx1"/>
              </a:solidFill>
              <a:latin typeface="Arial" pitchFamily="34" charset="0"/>
            </a:endParaRPr>
          </a:p>
        </p:txBody>
      </p:sp>
      <p:sp>
        <p:nvSpPr>
          <p:cNvPr id="12" name="شكل بيضاوي 11"/>
          <p:cNvSpPr/>
          <p:nvPr/>
        </p:nvSpPr>
        <p:spPr>
          <a:xfrm>
            <a:off x="428625" y="2428875"/>
            <a:ext cx="2138363" cy="137001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b="1">
                <a:solidFill>
                  <a:schemeClr val="tx1"/>
                </a:solidFill>
                <a:latin typeface="Arial" pitchFamily="34" charset="0"/>
              </a:rPr>
              <a:t>وأثناء محاكاة سلوكيات الأخرين كالوالدين وغيرهم</a:t>
            </a:r>
            <a:r>
              <a:rPr lang="en-US">
                <a:solidFill>
                  <a:schemeClr val="tx1"/>
                </a:solidFill>
                <a:latin typeface="Arial" pitchFamily="34" charset="0"/>
                <a:cs typeface="Arial" pitchFamily="34" charset="0"/>
              </a:rPr>
              <a:t> </a:t>
            </a:r>
            <a:endParaRPr lang="ar-SA">
              <a:solidFill>
                <a:schemeClr val="tx1"/>
              </a:solidFill>
              <a:latin typeface="Arial" pitchFamily="34" charset="0"/>
            </a:endParaRPr>
          </a:p>
        </p:txBody>
      </p:sp>
      <p:sp>
        <p:nvSpPr>
          <p:cNvPr id="14" name="سهم للأسفل 13"/>
          <p:cNvSpPr/>
          <p:nvPr/>
        </p:nvSpPr>
        <p:spPr>
          <a:xfrm>
            <a:off x="7812088" y="1268413"/>
            <a:ext cx="484187" cy="1008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16" name="سهم للأسفل 15"/>
          <p:cNvSpPr/>
          <p:nvPr/>
        </p:nvSpPr>
        <p:spPr>
          <a:xfrm>
            <a:off x="4140200" y="1484313"/>
            <a:ext cx="484188" cy="10493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17" name="سهم للأسفل 16"/>
          <p:cNvSpPr/>
          <p:nvPr/>
        </p:nvSpPr>
        <p:spPr>
          <a:xfrm>
            <a:off x="1285875" y="1357313"/>
            <a:ext cx="431800" cy="1081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12298" name="Rectangle 9"/>
          <p:cNvSpPr>
            <a:spLocks noChangeArrowheads="1"/>
          </p:cNvSpPr>
          <p:nvPr/>
        </p:nvSpPr>
        <p:spPr bwMode="auto">
          <a:xfrm>
            <a:off x="214313" y="4572000"/>
            <a:ext cx="8929687" cy="1477963"/>
          </a:xfrm>
          <a:prstGeom prst="rect">
            <a:avLst/>
          </a:prstGeom>
          <a:noFill/>
          <a:ln w="9525">
            <a:noFill/>
            <a:miter lim="800000"/>
            <a:headEnd/>
            <a:tailEnd/>
          </a:ln>
        </p:spPr>
        <p:txBody>
          <a:bodyPr>
            <a:spAutoFit/>
          </a:bodyPr>
          <a:lstStyle/>
          <a:p>
            <a:pPr algn="r"/>
            <a:r>
              <a:rPr lang="ar-SA" b="1"/>
              <a:t>كما أن التعلم بالمحاكاة قد ظهر خلال الفترة من 1900- 1940م على يدثورنديك، وواطسون، وغيرهم.</a:t>
            </a:r>
          </a:p>
          <a:p>
            <a:pPr algn="r"/>
            <a:r>
              <a:rPr lang="ar-SA" b="1"/>
              <a:t>وقد تعرضت النظريات الغريزية للنقد من جانب علماء علم النفس</a:t>
            </a:r>
            <a:endParaRPr lang="ar-EG" b="1"/>
          </a:p>
          <a:p>
            <a:pPr algn="r"/>
            <a:r>
              <a:rPr lang="ar-SA" b="1"/>
              <a:t> فقد ظهرت النظريات الارتباطية السلوكية القائمة على الارتباطات ما بين المثير والاستجابة، </a:t>
            </a:r>
            <a:endParaRPr lang="ar-EG" b="1"/>
          </a:p>
          <a:p>
            <a:pPr algn="r"/>
            <a:r>
              <a:rPr lang="ar-SA" b="1"/>
              <a:t>ومن هنا بدأ الاهتمام ينصب إلى العوامل الخارجية المحددة للسلوك.</a:t>
            </a:r>
          </a:p>
          <a:p>
            <a:endParaRPr lang="en-US"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لمحتوى 2"/>
          <p:cNvSpPr>
            <a:spLocks noGrp="1"/>
          </p:cNvSpPr>
          <p:nvPr>
            <p:ph idx="1"/>
          </p:nvPr>
        </p:nvSpPr>
        <p:spPr/>
        <p:txBody>
          <a:bodyPr/>
          <a:lstStyle/>
          <a:p>
            <a:pPr eaLnBrk="1" hangingPunct="1"/>
            <a:r>
              <a:rPr lang="ar-SA" b="1" smtClean="0"/>
              <a:t>الملاحظة </a:t>
            </a:r>
            <a:endParaRPr lang="ar-EG" b="1" smtClean="0"/>
          </a:p>
          <a:p>
            <a:pPr eaLnBrk="1" hangingPunct="1"/>
            <a:r>
              <a:rPr lang="ar-SA" b="1" smtClean="0"/>
              <a:t>والوسائط المعرفية</a:t>
            </a:r>
            <a:endParaRPr lang="ar-EG" b="1" smtClean="0"/>
          </a:p>
          <a:p>
            <a:pPr eaLnBrk="1" hangingPunct="1"/>
            <a:r>
              <a:rPr lang="ar-SA" b="1" smtClean="0"/>
              <a:t> تمثل عناصر أساسية وضروية للتعلم</a:t>
            </a:r>
            <a:endParaRPr lang="ar-EG" b="1" smtClean="0"/>
          </a:p>
          <a:p>
            <a:pPr eaLnBrk="1" hangingPunct="1"/>
            <a:r>
              <a:rPr lang="ar-SA" b="1" smtClean="0"/>
              <a:t> تنعكس وتظهر فى أداء وسلوكيات الفرد وتمييزة عن غيرة.</a:t>
            </a:r>
          </a:p>
          <a:p>
            <a:pPr eaLnBrk="1" hangingPunct="1"/>
            <a:r>
              <a:rPr lang="ar-SA" b="1" smtClean="0"/>
              <a:t>كما أن باندورا </a:t>
            </a:r>
            <a:r>
              <a:rPr lang="ar-SA" b="1" smtClean="0">
                <a:solidFill>
                  <a:srgbClr val="FF0000"/>
                </a:solidFill>
              </a:rPr>
              <a:t>لا يولى اهتماما بالتعزيز</a:t>
            </a:r>
            <a:r>
              <a:rPr lang="ar-SA" b="1" smtClean="0"/>
              <a:t> أثناء عملية التعلم</a:t>
            </a:r>
            <a:endParaRPr lang="ar-EG" b="1" smtClean="0"/>
          </a:p>
          <a:p>
            <a:pPr eaLnBrk="1" hangingPunct="1"/>
            <a:r>
              <a:rPr lang="ar-SA" b="1" smtClean="0"/>
              <a:t>فعملية </a:t>
            </a:r>
            <a:r>
              <a:rPr lang="ar-SA" b="1" smtClean="0">
                <a:solidFill>
                  <a:srgbClr val="0000CC"/>
                </a:solidFill>
              </a:rPr>
              <a:t>التعزيز لاتهمل بالكلية</a:t>
            </a:r>
            <a:r>
              <a:rPr lang="ar-SA" b="1" smtClean="0"/>
              <a:t> </a:t>
            </a:r>
            <a:endParaRPr lang="ar-EG" b="1" smtClean="0"/>
          </a:p>
          <a:p>
            <a:pPr eaLnBrk="1" hangingPunct="1"/>
            <a:r>
              <a:rPr lang="ar-SA" b="1" smtClean="0"/>
              <a:t>ولكن لا تمثل العنصر الأساسى فى عملية التعلم</a:t>
            </a:r>
            <a:endParaRPr lang="ar-EG" b="1" smtClean="0"/>
          </a:p>
          <a:p>
            <a:pPr eaLnBrk="1" hangingPunct="1"/>
            <a:r>
              <a:rPr lang="ar-SA" b="1" smtClean="0"/>
              <a:t> بمعنى أن دورة أصبح أقل من نظيرة فى نظريات التعلم السلوكية الارتباطية</a:t>
            </a:r>
            <a:endParaRPr lang="ar-EG" b="1" smtClean="0"/>
          </a:p>
          <a:p>
            <a:pPr eaLnBrk="1" hangingPunct="1"/>
            <a:r>
              <a:rPr lang="ar-SA" b="1" smtClean="0"/>
              <a:t> فلم يعد يمثل قوة آليه محفزة للتعلم.</a:t>
            </a:r>
          </a:p>
        </p:txBody>
      </p:sp>
      <p:sp>
        <p:nvSpPr>
          <p:cNvPr id="13315" name="Rectangle 5"/>
          <p:cNvSpPr>
            <a:spLocks noChangeArrowheads="1"/>
          </p:cNvSpPr>
          <p:nvPr/>
        </p:nvSpPr>
        <p:spPr bwMode="auto">
          <a:xfrm>
            <a:off x="395288" y="404813"/>
            <a:ext cx="7200900" cy="914400"/>
          </a:xfrm>
          <a:prstGeom prst="rect">
            <a:avLst/>
          </a:prstGeom>
          <a:noFill/>
          <a:ln w="9525">
            <a:noFill/>
            <a:miter lim="800000"/>
            <a:headEnd/>
            <a:tailEnd/>
          </a:ln>
        </p:spPr>
        <p:txBody>
          <a:bodyPr>
            <a:spAutoFit/>
          </a:bodyPr>
          <a:lstStyle/>
          <a:p>
            <a:r>
              <a:rPr lang="ar-SA" sz="5400" b="1">
                <a:solidFill>
                  <a:srgbClr val="FF0000"/>
                </a:solidFill>
              </a:rPr>
              <a:t>ويرى باندورا أن</a:t>
            </a:r>
            <a:endParaRPr lang="en-US" sz="5400" b="1">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لمحتوى 2"/>
          <p:cNvSpPr>
            <a:spLocks noGrp="1"/>
          </p:cNvSpPr>
          <p:nvPr>
            <p:ph idx="1"/>
          </p:nvPr>
        </p:nvSpPr>
        <p:spPr>
          <a:xfrm>
            <a:off x="539750" y="1484313"/>
            <a:ext cx="8229600" cy="4525962"/>
          </a:xfrm>
        </p:spPr>
        <p:txBody>
          <a:bodyPr/>
          <a:lstStyle/>
          <a:p>
            <a:pPr eaLnBrk="1" hangingPunct="1">
              <a:buFont typeface="Wingdings 3" pitchFamily="18" charset="2"/>
              <a:buNone/>
            </a:pPr>
            <a:endParaRPr lang="ar-EG" b="1" smtClean="0"/>
          </a:p>
        </p:txBody>
      </p:sp>
      <p:sp>
        <p:nvSpPr>
          <p:cNvPr id="2" name="عنوان 1"/>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a:spLocks noChangeArrowheads="1"/>
          </p:cNvSpPr>
          <p:nvPr/>
        </p:nvSpPr>
        <p:spPr bwMode="auto">
          <a:xfrm flipV="1">
            <a:off x="5795963" y="3213100"/>
            <a:ext cx="2449512" cy="1152525"/>
          </a:xfrm>
          <a:custGeom>
            <a:avLst/>
            <a:gdLst>
              <a:gd name="T0" fmla="*/ 2160240 w 2448272"/>
              <a:gd name="T1" fmla="*/ 0 h 1152128"/>
              <a:gd name="T2" fmla="*/ 1872208 w 2448272"/>
              <a:gd name="T3" fmla="*/ 288032 h 1152128"/>
              <a:gd name="T4" fmla="*/ 0 w 2448272"/>
              <a:gd name="T5" fmla="*/ 1027461 h 1152128"/>
              <a:gd name="T6" fmla="*/ 1142453 w 2448272"/>
              <a:gd name="T7" fmla="*/ 1152128 h 1152128"/>
              <a:gd name="T8" fmla="*/ 2284906 w 2448272"/>
              <a:gd name="T9" fmla="*/ 720080 h 1152128"/>
              <a:gd name="T10" fmla="*/ 2448272 w 2448272"/>
              <a:gd name="T11" fmla="*/ 288032 h 1152128"/>
              <a:gd name="T12" fmla="*/ 17694720 60000 65536"/>
              <a:gd name="T13" fmla="*/ 11796480 60000 65536"/>
              <a:gd name="T14" fmla="*/ 11796480 60000 65536"/>
              <a:gd name="T15" fmla="*/ 5898240 60000 65536"/>
              <a:gd name="T16" fmla="*/ 0 60000 65536"/>
              <a:gd name="T17" fmla="*/ 0 60000 65536"/>
              <a:gd name="T18" fmla="*/ 0 w 2448272"/>
              <a:gd name="T19" fmla="*/ 902796 h 1152128"/>
              <a:gd name="T20" fmla="*/ 2284906 w 2448272"/>
              <a:gd name="T21" fmla="*/ 1152128 h 1152128"/>
            </a:gdLst>
            <a:ahLst/>
            <a:cxnLst>
              <a:cxn ang="T12">
                <a:pos x="T0" y="T1"/>
              </a:cxn>
              <a:cxn ang="T13">
                <a:pos x="T2" y="T3"/>
              </a:cxn>
              <a:cxn ang="T14">
                <a:pos x="T4" y="T5"/>
              </a:cxn>
              <a:cxn ang="T15">
                <a:pos x="T6" y="T7"/>
              </a:cxn>
              <a:cxn ang="T16">
                <a:pos x="T8" y="T9"/>
              </a:cxn>
              <a:cxn ang="T17">
                <a:pos x="T10" y="T11"/>
              </a:cxn>
            </a:cxnLst>
            <a:rect l="T18" t="T19" r="T20" b="T21"/>
            <a:pathLst>
              <a:path w="2448272" h="1152128">
                <a:moveTo>
                  <a:pt x="0" y="902796"/>
                </a:moveTo>
                <a:lnTo>
                  <a:pt x="2035574" y="902796"/>
                </a:lnTo>
                <a:lnTo>
                  <a:pt x="2035574" y="288032"/>
                </a:lnTo>
                <a:lnTo>
                  <a:pt x="1872208" y="288032"/>
                </a:lnTo>
                <a:lnTo>
                  <a:pt x="2160240" y="0"/>
                </a:lnTo>
                <a:lnTo>
                  <a:pt x="2448272" y="288032"/>
                </a:lnTo>
                <a:lnTo>
                  <a:pt x="2284906" y="288032"/>
                </a:lnTo>
                <a:lnTo>
                  <a:pt x="2284906" y="1152128"/>
                </a:lnTo>
                <a:lnTo>
                  <a:pt x="0" y="1152128"/>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5" name="سهم منحني إلى الأعلى 4"/>
          <p:cNvSpPr>
            <a:spLocks noChangeArrowheads="1"/>
          </p:cNvSpPr>
          <p:nvPr/>
        </p:nvSpPr>
        <p:spPr bwMode="auto">
          <a:xfrm rot="10800000">
            <a:off x="1187450" y="3213100"/>
            <a:ext cx="4608513" cy="1079500"/>
          </a:xfrm>
          <a:custGeom>
            <a:avLst/>
            <a:gdLst>
              <a:gd name="T0" fmla="*/ 4338482 w 4608512"/>
              <a:gd name="T1" fmla="*/ 0 h 1080120"/>
              <a:gd name="T2" fmla="*/ 4068452 w 4608512"/>
              <a:gd name="T3" fmla="*/ 270030 h 1080120"/>
              <a:gd name="T4" fmla="*/ 0 w 4608512"/>
              <a:gd name="T5" fmla="*/ 945105 h 1080120"/>
              <a:gd name="T6" fmla="*/ 2236749 w 4608512"/>
              <a:gd name="T7" fmla="*/ 1080120 h 1080120"/>
              <a:gd name="T8" fmla="*/ 4473497 w 4608512"/>
              <a:gd name="T9" fmla="*/ 675075 h 1080120"/>
              <a:gd name="T10" fmla="*/ 4608512 w 4608512"/>
              <a:gd name="T11" fmla="*/ 270030 h 1080120"/>
              <a:gd name="T12" fmla="*/ 17694720 60000 65536"/>
              <a:gd name="T13" fmla="*/ 11796480 60000 65536"/>
              <a:gd name="T14" fmla="*/ 11796480 60000 65536"/>
              <a:gd name="T15" fmla="*/ 5898240 60000 65536"/>
              <a:gd name="T16" fmla="*/ 0 60000 65536"/>
              <a:gd name="T17" fmla="*/ 0 60000 65536"/>
              <a:gd name="T18" fmla="*/ 0 w 4608512"/>
              <a:gd name="T19" fmla="*/ 810090 h 1080120"/>
              <a:gd name="T20" fmla="*/ 4473497 w 4608512"/>
              <a:gd name="T21" fmla="*/ 1080120 h 1080120"/>
            </a:gdLst>
            <a:ahLst/>
            <a:cxnLst>
              <a:cxn ang="T12">
                <a:pos x="T0" y="T1"/>
              </a:cxn>
              <a:cxn ang="T13">
                <a:pos x="T2" y="T3"/>
              </a:cxn>
              <a:cxn ang="T14">
                <a:pos x="T4" y="T5"/>
              </a:cxn>
              <a:cxn ang="T15">
                <a:pos x="T6" y="T7"/>
              </a:cxn>
              <a:cxn ang="T16">
                <a:pos x="T8" y="T9"/>
              </a:cxn>
              <a:cxn ang="T17">
                <a:pos x="T10" y="T11"/>
              </a:cxn>
            </a:cxnLst>
            <a:rect l="T18" t="T19" r="T20" b="T21"/>
            <a:pathLst>
              <a:path w="4608512" h="1080120">
                <a:moveTo>
                  <a:pt x="0" y="810090"/>
                </a:moveTo>
                <a:lnTo>
                  <a:pt x="4203467" y="810090"/>
                </a:lnTo>
                <a:lnTo>
                  <a:pt x="4203467" y="270030"/>
                </a:lnTo>
                <a:lnTo>
                  <a:pt x="4068452" y="270030"/>
                </a:lnTo>
                <a:lnTo>
                  <a:pt x="4338482" y="0"/>
                </a:lnTo>
                <a:lnTo>
                  <a:pt x="4608512" y="270030"/>
                </a:lnTo>
                <a:lnTo>
                  <a:pt x="4473497" y="270030"/>
                </a:lnTo>
                <a:lnTo>
                  <a:pt x="4473497" y="1080120"/>
                </a:lnTo>
                <a:lnTo>
                  <a:pt x="0" y="1080120"/>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6" name="سهم للأسفل 5"/>
          <p:cNvSpPr/>
          <p:nvPr/>
        </p:nvSpPr>
        <p:spPr>
          <a:xfrm>
            <a:off x="4572000" y="3500438"/>
            <a:ext cx="485775"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 name="سهم للأسفل 6"/>
          <p:cNvSpPr/>
          <p:nvPr/>
        </p:nvSpPr>
        <p:spPr>
          <a:xfrm>
            <a:off x="4716463" y="2276475"/>
            <a:ext cx="484187" cy="979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6732588" y="4437063"/>
            <a:ext cx="1871662" cy="15843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rgbClr val="0000CC"/>
                </a:solidFill>
                <a:latin typeface="Arial" pitchFamily="34" charset="0"/>
              </a:rPr>
              <a:t>العلاقات الاجتماعية</a:t>
            </a:r>
            <a:r>
              <a:rPr lang="ar-SA" sz="2000" b="1">
                <a:solidFill>
                  <a:schemeClr val="tx1"/>
                </a:solidFill>
                <a:latin typeface="Arial" pitchFamily="34" charset="0"/>
              </a:rPr>
              <a:t> في سياق مبادئ التعلم القائم على الملاحظة</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11" name="مستطيل 10"/>
          <p:cNvSpPr/>
          <p:nvPr/>
        </p:nvSpPr>
        <p:spPr>
          <a:xfrm>
            <a:off x="4067175" y="4437063"/>
            <a:ext cx="1562100" cy="1512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tx1"/>
                </a:solidFill>
                <a:latin typeface="Arial" pitchFamily="34" charset="0"/>
              </a:rPr>
              <a:t>كما أن التعلم بالملاحظة ناتج </a:t>
            </a:r>
            <a:r>
              <a:rPr lang="ar-SA" sz="2000" b="1">
                <a:solidFill>
                  <a:srgbClr val="0000CC"/>
                </a:solidFill>
                <a:latin typeface="Arial" pitchFamily="34" charset="0"/>
              </a:rPr>
              <a:t>لخبرات بديلة</a:t>
            </a:r>
            <a:r>
              <a:rPr lang="ar-SA" sz="2000" b="1">
                <a:solidFill>
                  <a:schemeClr val="tx1"/>
                </a:solidFill>
                <a:latin typeface="Arial" pitchFamily="34" charset="0"/>
              </a:rPr>
              <a:t> تماما </a:t>
            </a:r>
          </a:p>
        </p:txBody>
      </p:sp>
      <p:sp>
        <p:nvSpPr>
          <p:cNvPr id="12" name="مستطيل 11"/>
          <p:cNvSpPr/>
          <p:nvPr/>
        </p:nvSpPr>
        <p:spPr>
          <a:xfrm>
            <a:off x="539750" y="1196975"/>
            <a:ext cx="8280400" cy="115093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spcBef>
                <a:spcPts val="400"/>
              </a:spcBef>
              <a:buClr>
                <a:schemeClr val="accent1"/>
              </a:buClr>
              <a:buSzPct val="68000"/>
              <a:buFont typeface="Wingdings 3" pitchFamily="18" charset="2"/>
              <a:buNone/>
              <a:defRPr/>
            </a:pPr>
            <a:r>
              <a:rPr lang="ar-SA" sz="2800" b="1">
                <a:solidFill>
                  <a:schemeClr val="tx1"/>
                </a:solidFill>
                <a:latin typeface="Arial" pitchFamily="34" charset="0"/>
              </a:rPr>
              <a:t>وتقوم تلك النظرية على أنه </a:t>
            </a:r>
            <a:r>
              <a:rPr lang="ar-SA" sz="2800" b="1">
                <a:solidFill>
                  <a:srgbClr val="0000CC"/>
                </a:solidFill>
                <a:latin typeface="Arial" pitchFamily="34" charset="0"/>
              </a:rPr>
              <a:t>يمكن تعديل</a:t>
            </a:r>
            <a:r>
              <a:rPr lang="ar-SA" sz="2800" b="1">
                <a:solidFill>
                  <a:schemeClr val="tx1"/>
                </a:solidFill>
                <a:latin typeface="Arial" pitchFamily="34" charset="0"/>
              </a:rPr>
              <a:t> السلوك والاتجاهات من خلال </a:t>
            </a:r>
          </a:p>
          <a:p>
            <a:pPr algn="ctr" rtl="1">
              <a:defRPr/>
            </a:pPr>
            <a:endParaRPr lang="ar-SA" sz="2800" b="1">
              <a:solidFill>
                <a:schemeClr val="tx1"/>
              </a:solidFill>
            </a:endParaRPr>
          </a:p>
        </p:txBody>
      </p:sp>
      <p:sp>
        <p:nvSpPr>
          <p:cNvPr id="13" name="مستطيل 12"/>
          <p:cNvSpPr/>
          <p:nvPr/>
        </p:nvSpPr>
        <p:spPr>
          <a:xfrm>
            <a:off x="395288" y="4437063"/>
            <a:ext cx="2016125" cy="144145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defRPr/>
            </a:pPr>
            <a:r>
              <a:rPr lang="ar-SA" sz="2400" b="1">
                <a:solidFill>
                  <a:schemeClr val="tx1"/>
                </a:solidFill>
                <a:latin typeface="Arial" pitchFamily="34" charset="0"/>
              </a:rPr>
              <a:t>كما أنه ناتج </a:t>
            </a:r>
            <a:r>
              <a:rPr lang="ar-SA" sz="2400" b="1">
                <a:solidFill>
                  <a:srgbClr val="0000CC"/>
                </a:solidFill>
                <a:latin typeface="Arial" pitchFamily="34" charset="0"/>
              </a:rPr>
              <a:t>لخبرات تعلم مباشرة</a:t>
            </a:r>
            <a:r>
              <a:rPr lang="ar-SA" sz="2400" b="1">
                <a:solidFill>
                  <a:schemeClr val="tx1"/>
                </a:solidFill>
                <a:latin typeface="Arial" pitchFamily="34" charset="0"/>
              </a:rPr>
              <a:t>.</a:t>
            </a:r>
          </a:p>
        </p:txBody>
      </p:sp>
      <p:sp>
        <p:nvSpPr>
          <p:cNvPr id="14" name="مستطيل 13"/>
          <p:cNvSpPr/>
          <p:nvPr/>
        </p:nvSpPr>
        <p:spPr>
          <a:xfrm>
            <a:off x="0" y="188913"/>
            <a:ext cx="9144000" cy="72548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800" b="1">
                <a:solidFill>
                  <a:schemeClr val="tx1"/>
                </a:solidFill>
                <a:latin typeface="Arial" pitchFamily="34" charset="0"/>
              </a:rPr>
              <a:t>إن مفهوم التعلم القائم على الملاحظة يمثل </a:t>
            </a:r>
            <a:r>
              <a:rPr lang="ar-SA" sz="2800" b="1">
                <a:solidFill>
                  <a:schemeClr val="hlink"/>
                </a:solidFill>
                <a:latin typeface="Arial" pitchFamily="34" charset="0"/>
              </a:rPr>
              <a:t>جوهر وأساس</a:t>
            </a:r>
            <a:r>
              <a:rPr lang="ar-SA" sz="2800" b="1">
                <a:solidFill>
                  <a:schemeClr val="tx1"/>
                </a:solidFill>
                <a:latin typeface="Arial" pitchFamily="34" charset="0"/>
              </a:rPr>
              <a:t> نظرية باندورا.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لمحتوى 2"/>
          <p:cNvSpPr>
            <a:spLocks noGrp="1"/>
          </p:cNvSpPr>
          <p:nvPr>
            <p:ph idx="1"/>
          </p:nvPr>
        </p:nvSpPr>
        <p:spPr/>
        <p:txBody>
          <a:bodyPr/>
          <a:lstStyle/>
          <a:p>
            <a:pPr eaLnBrk="1" hangingPunct="1"/>
            <a:r>
              <a:rPr lang="ar-SA" b="1" smtClean="0"/>
              <a:t>لقد قدم باندورا </a:t>
            </a:r>
            <a:r>
              <a:rPr lang="ar-SA" b="1" smtClean="0">
                <a:solidFill>
                  <a:srgbClr val="FF0000"/>
                </a:solidFill>
              </a:rPr>
              <a:t>دمجاً </a:t>
            </a:r>
            <a:r>
              <a:rPr lang="ar-SA" b="1" smtClean="0"/>
              <a:t>للعديد من التصورات النفسية، وعلى الرغم من أنه </a:t>
            </a:r>
            <a:r>
              <a:rPr lang="ar-SA" b="1" smtClean="0">
                <a:solidFill>
                  <a:srgbClr val="0000CC"/>
                </a:solidFill>
              </a:rPr>
              <a:t>بدأ</a:t>
            </a:r>
            <a:r>
              <a:rPr lang="ar-SA" b="1" smtClean="0"/>
              <a:t> من </a:t>
            </a:r>
            <a:r>
              <a:rPr lang="ar-SA" b="1" smtClean="0">
                <a:solidFill>
                  <a:srgbClr val="FF0000"/>
                </a:solidFill>
              </a:rPr>
              <a:t>الخلفية السلوكية</a:t>
            </a:r>
            <a:r>
              <a:rPr lang="ar-SA" b="1" smtClean="0"/>
              <a:t> </a:t>
            </a:r>
            <a:r>
              <a:rPr lang="ar-EG" b="1" smtClean="0"/>
              <a:t>.</a:t>
            </a:r>
          </a:p>
          <a:p>
            <a:pPr eaLnBrk="1" hangingPunct="1"/>
            <a:r>
              <a:rPr lang="ar-SA" b="1" smtClean="0"/>
              <a:t>وواصل التطوير لنظريته </a:t>
            </a:r>
            <a:r>
              <a:rPr lang="ar-EG" b="1" smtClean="0"/>
              <a:t>             </a:t>
            </a:r>
            <a:r>
              <a:rPr lang="ar-SA" b="1" smtClean="0"/>
              <a:t>من خلال تطوير الخصائص التى تشكل أساسا للسلوكيين</a:t>
            </a:r>
            <a:r>
              <a:rPr lang="ar-EG" b="1" smtClean="0"/>
              <a:t> .</a:t>
            </a:r>
          </a:p>
          <a:p>
            <a:pPr eaLnBrk="1" hangingPunct="1"/>
            <a:r>
              <a:rPr lang="ar-SA" b="1" smtClean="0"/>
              <a:t> إلا أنه ضمن بعض </a:t>
            </a:r>
            <a:r>
              <a:rPr lang="ar-SA" b="1" smtClean="0">
                <a:solidFill>
                  <a:srgbClr val="0000CC"/>
                </a:solidFill>
              </a:rPr>
              <a:t>المفاهيم غير السلوكية</a:t>
            </a:r>
            <a:r>
              <a:rPr lang="ar-SA" b="1" smtClean="0"/>
              <a:t> كمفاهيم أساسية فى صياغته لنظريته.</a:t>
            </a:r>
          </a:p>
        </p:txBody>
      </p:sp>
      <p:sp>
        <p:nvSpPr>
          <p:cNvPr id="15363" name="Rectangle 6"/>
          <p:cNvSpPr>
            <a:spLocks noChangeArrowheads="1"/>
          </p:cNvSpPr>
          <p:nvPr/>
        </p:nvSpPr>
        <p:spPr bwMode="auto">
          <a:xfrm>
            <a:off x="0" y="320675"/>
            <a:ext cx="9144000" cy="823913"/>
          </a:xfrm>
          <a:prstGeom prst="rect">
            <a:avLst/>
          </a:prstGeom>
          <a:noFill/>
          <a:ln w="9525">
            <a:noFill/>
            <a:miter lim="800000"/>
            <a:headEnd/>
            <a:tailEnd/>
          </a:ln>
        </p:spPr>
        <p:txBody>
          <a:bodyPr anchor="ctr">
            <a:spAutoFit/>
          </a:bodyPr>
          <a:lstStyle/>
          <a:p>
            <a:pPr algn="r" rtl="1"/>
            <a:r>
              <a:rPr lang="ar-SA" sz="4800" b="1">
                <a:solidFill>
                  <a:srgbClr val="FF0000"/>
                </a:solidFill>
              </a:rPr>
              <a:t>السلوكية المعدلة</a:t>
            </a:r>
            <a:r>
              <a:rPr lang="en-US" sz="4800" b="1"/>
              <a:t> </a:t>
            </a:r>
          </a:p>
        </p:txBody>
      </p:sp>
      <p:sp>
        <p:nvSpPr>
          <p:cNvPr id="15364" name="Line 7"/>
          <p:cNvSpPr>
            <a:spLocks noChangeShapeType="1"/>
          </p:cNvSpPr>
          <p:nvPr/>
        </p:nvSpPr>
        <p:spPr bwMode="auto">
          <a:xfrm flipH="1" flipV="1">
            <a:off x="4356100" y="2563813"/>
            <a:ext cx="1079500" cy="158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4294967295"/>
          </p:nvPr>
        </p:nvSpPr>
        <p:spPr>
          <a:xfrm>
            <a:off x="357188" y="1571625"/>
            <a:ext cx="8229600" cy="5000625"/>
          </a:xfrm>
        </p:spPr>
        <p:txBody>
          <a:bodyPr/>
          <a:lstStyle/>
          <a:p>
            <a:pPr>
              <a:defRPr/>
            </a:pPr>
            <a:endParaRPr lang="ar-EG" sz="2800" b="1" dirty="0" smtClean="0"/>
          </a:p>
          <a:p>
            <a:pPr>
              <a:defRPr/>
            </a:pPr>
            <a:endParaRPr lang="ar-EG" sz="2800" b="1" dirty="0" smtClean="0"/>
          </a:p>
          <a:p>
            <a:pPr>
              <a:defRPr/>
            </a:pPr>
            <a:endParaRPr lang="ar-EG" sz="2800" b="1" dirty="0" smtClean="0"/>
          </a:p>
          <a:p>
            <a:pPr>
              <a:defRPr/>
            </a:pPr>
            <a:endParaRPr lang="ar-EG" sz="2800" b="1" dirty="0" smtClean="0"/>
          </a:p>
          <a:p>
            <a:pPr marL="777875" lvl="3" indent="0" algn="justLow" eaLnBrk="1" hangingPunct="1">
              <a:buFont typeface="Wingdings 2" pitchFamily="18" charset="2"/>
              <a:buNone/>
              <a:defRPr/>
            </a:pPr>
            <a:endParaRPr lang="ar-EG" sz="2800" b="1" dirty="0" smtClean="0"/>
          </a:p>
          <a:p>
            <a:pPr marL="777875" lvl="3" indent="0" algn="justLow" eaLnBrk="1" hangingPunct="1">
              <a:buFont typeface="Wingdings 2" pitchFamily="18" charset="2"/>
              <a:buNone/>
              <a:defRPr/>
            </a:pPr>
            <a:endParaRPr lang="ar-EG" sz="2800" b="1" dirty="0" smtClean="0"/>
          </a:p>
          <a:p>
            <a:pPr marL="777875" lvl="3" indent="0" eaLnBrk="1" hangingPunct="1">
              <a:buFont typeface="Wingdings 2" pitchFamily="18" charset="2"/>
              <a:buNone/>
              <a:defRPr/>
            </a:pPr>
            <a:r>
              <a:rPr lang="ar-SA" sz="1600" b="1" dirty="0" smtClean="0"/>
              <a:t>كما أن باندورا </a:t>
            </a:r>
            <a:r>
              <a:rPr lang="ar-SA" sz="1600" b="1" dirty="0" smtClean="0">
                <a:solidFill>
                  <a:srgbClr val="FF0000"/>
                </a:solidFill>
              </a:rPr>
              <a:t>لم ينكر</a:t>
            </a:r>
            <a:r>
              <a:rPr lang="ar-SA" sz="1600" b="1" dirty="0" smtClean="0"/>
              <a:t> أن التعلم يمكن أن يحدث من خلال</a:t>
            </a:r>
            <a:r>
              <a:rPr lang="en-US" sz="1600" b="1" dirty="0" smtClean="0"/>
              <a:t> </a:t>
            </a:r>
            <a:r>
              <a:rPr lang="ar-SA" sz="1600" b="1" dirty="0" smtClean="0"/>
              <a:t>السلوك الاجرائى</a:t>
            </a:r>
            <a:endParaRPr lang="ar-EG" sz="1600" b="1" dirty="0" smtClean="0"/>
          </a:p>
          <a:p>
            <a:pPr marL="0" indent="0" algn="justLow" eaLnBrk="1" hangingPunct="1">
              <a:defRPr/>
            </a:pPr>
            <a:r>
              <a:rPr lang="ar-SA" sz="1600" b="1" dirty="0" smtClean="0"/>
              <a:t> والسلوك الاستجابي ( النظرة التقليدية)؛ </a:t>
            </a:r>
            <a:endParaRPr lang="ar-EG" sz="1600" b="1" dirty="0" smtClean="0"/>
          </a:p>
          <a:p>
            <a:pPr marL="0" indent="0" algn="justLow" eaLnBrk="1" hangingPunct="1">
              <a:defRPr/>
            </a:pPr>
            <a:r>
              <a:rPr lang="ar-SA" sz="1600" b="1" dirty="0" smtClean="0">
                <a:solidFill>
                  <a:srgbClr val="FF0000"/>
                </a:solidFill>
              </a:rPr>
              <a:t>حيث يري باندورا</a:t>
            </a:r>
            <a:endParaRPr lang="ar-EG" sz="1600" b="1" dirty="0" smtClean="0">
              <a:solidFill>
                <a:srgbClr val="FF0000"/>
              </a:solidFill>
            </a:endParaRPr>
          </a:p>
          <a:p>
            <a:pPr marL="0" indent="0" algn="justLow" eaLnBrk="1" hangingPunct="1">
              <a:defRPr/>
            </a:pPr>
            <a:r>
              <a:rPr lang="ar-SA" sz="1600" b="1" dirty="0" smtClean="0"/>
              <a:t> أن العلاقة بين المثيرات الملاحظة والعقل</a:t>
            </a:r>
            <a:r>
              <a:rPr lang="ar-EG" sz="1600" b="1" dirty="0" smtClean="0"/>
              <a:t> </a:t>
            </a:r>
            <a:r>
              <a:rPr lang="ar-SA" sz="1600" b="1" dirty="0" smtClean="0"/>
              <a:t>والاستجابة المدركة</a:t>
            </a:r>
            <a:endParaRPr lang="ar-EG" sz="1600" b="1" dirty="0" smtClean="0"/>
          </a:p>
          <a:p>
            <a:pPr marL="0" indent="0" algn="justLow" eaLnBrk="1" hangingPunct="1">
              <a:defRPr/>
            </a:pPr>
            <a:r>
              <a:rPr lang="ar-SA" sz="1600" b="1" dirty="0" smtClean="0"/>
              <a:t> </a:t>
            </a:r>
            <a:r>
              <a:rPr lang="ar-SA" sz="1600" b="1" dirty="0" smtClean="0">
                <a:solidFill>
                  <a:srgbClr val="FF0000"/>
                </a:solidFill>
              </a:rPr>
              <a:t>يمثلون الاساس فى عملية التعلم.</a:t>
            </a:r>
          </a:p>
          <a:p>
            <a:pPr>
              <a:defRPr/>
            </a:pPr>
            <a:endParaRPr lang="ar-EG" sz="1600" b="1" dirty="0" smtClean="0"/>
          </a:p>
          <a:p>
            <a:pPr>
              <a:buFont typeface="Wingdings 3" pitchFamily="18" charset="2"/>
              <a:buNone/>
              <a:defRPr/>
            </a:pPr>
            <a:endParaRPr lang="en-US" sz="1600" b="1" dirty="0"/>
          </a:p>
        </p:txBody>
      </p:sp>
      <p:sp>
        <p:nvSpPr>
          <p:cNvPr id="2" name="عنوان 1"/>
          <p:cNvSpPr>
            <a:spLocks noGrp="1"/>
          </p:cNvSpPr>
          <p:nvPr>
            <p:ph type="title" idx="4294967295"/>
          </p:nvPr>
        </p:nvSpPr>
        <p:spPr/>
        <p:txBody>
          <a:bodyPr rtlCol="0">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p:nvPr/>
        </p:nvSpPr>
        <p:spPr>
          <a:xfrm flipV="1">
            <a:off x="5651500" y="1196975"/>
            <a:ext cx="2449513" cy="1152525"/>
          </a:xfrm>
          <a:prstGeom prst="bentUpArrow">
            <a:avLst>
              <a:gd name="adj1" fmla="val 21641"/>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5" name="سهم منحني إلى الأعلى 4"/>
          <p:cNvSpPr/>
          <p:nvPr/>
        </p:nvSpPr>
        <p:spPr>
          <a:xfrm rot="10800000">
            <a:off x="1042988" y="1196975"/>
            <a:ext cx="4608512" cy="10795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6" name="سهم للأسفل 5"/>
          <p:cNvSpPr/>
          <p:nvPr/>
        </p:nvSpPr>
        <p:spPr>
          <a:xfrm>
            <a:off x="5435600" y="1412875"/>
            <a:ext cx="485775"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7" name="سهم للأسفل 6"/>
          <p:cNvSpPr/>
          <p:nvPr/>
        </p:nvSpPr>
        <p:spPr>
          <a:xfrm>
            <a:off x="3348038" y="1484313"/>
            <a:ext cx="484187" cy="979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8" name="سهم للأسفل 7"/>
          <p:cNvSpPr/>
          <p:nvPr/>
        </p:nvSpPr>
        <p:spPr>
          <a:xfrm>
            <a:off x="4427538" y="836613"/>
            <a:ext cx="485775"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6804025" y="2428875"/>
            <a:ext cx="1871663" cy="15001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ar-SA" sz="2400" b="1">
              <a:solidFill>
                <a:srgbClr val="C00000"/>
              </a:solidFill>
            </a:endParaRPr>
          </a:p>
          <a:p>
            <a:pPr algn="ctr" rtl="1">
              <a:defRPr/>
            </a:pPr>
            <a:endParaRPr lang="ar-SA" sz="2400" b="1">
              <a:solidFill>
                <a:srgbClr val="C00000"/>
              </a:solidFill>
            </a:endParaRPr>
          </a:p>
          <a:p>
            <a:pPr algn="ctr" rtl="1">
              <a:defRPr/>
            </a:pPr>
            <a:r>
              <a:rPr lang="ar-SA" sz="2400" b="1">
                <a:solidFill>
                  <a:schemeClr val="tx1"/>
                </a:solidFill>
                <a:latin typeface="Arial" pitchFamily="34" charset="0"/>
              </a:rPr>
              <a:t>الانتياة للقيام بتشفير المعلومات</a:t>
            </a:r>
            <a:r>
              <a:rPr lang="ar-SA" sz="2400">
                <a:solidFill>
                  <a:schemeClr val="tx1"/>
                </a:solidFill>
                <a:latin typeface="Arial" pitchFamily="34" charset="0"/>
              </a:rPr>
              <a:t> </a:t>
            </a:r>
            <a:endParaRPr lang="ar-SA" sz="2400" b="1">
              <a:solidFill>
                <a:srgbClr val="C00000"/>
              </a:solidFill>
            </a:endParaRPr>
          </a:p>
          <a:p>
            <a:pPr algn="ctr" rtl="1">
              <a:defRPr/>
            </a:pPr>
            <a:endParaRPr lang="ar-SA" sz="2400" b="1">
              <a:solidFill>
                <a:srgbClr val="C00000"/>
              </a:solidFill>
            </a:endParaRPr>
          </a:p>
        </p:txBody>
      </p:sp>
      <p:sp>
        <p:nvSpPr>
          <p:cNvPr id="11" name="مستطيل 10"/>
          <p:cNvSpPr/>
          <p:nvPr/>
        </p:nvSpPr>
        <p:spPr>
          <a:xfrm>
            <a:off x="4932363" y="2428875"/>
            <a:ext cx="1706562" cy="15001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a:solidFill>
                  <a:schemeClr val="tx1"/>
                </a:solidFill>
                <a:latin typeface="Arial" pitchFamily="34" charset="0"/>
              </a:rPr>
              <a:t>وزيادة درجة الدافعية وتحفيز المتعلم نحو الأداء الجيد</a:t>
            </a:r>
            <a:r>
              <a:rPr lang="en-US" sz="2000" b="1">
                <a:solidFill>
                  <a:schemeClr val="tx1"/>
                </a:solidFill>
                <a:latin typeface="Arial" pitchFamily="34" charset="0"/>
                <a:cs typeface="Arial" pitchFamily="34" charset="0"/>
              </a:rPr>
              <a:t> </a:t>
            </a:r>
            <a:endParaRPr lang="ar-SA" sz="2000" b="1">
              <a:solidFill>
                <a:schemeClr val="tx1"/>
              </a:solidFill>
              <a:latin typeface="Arial" pitchFamily="34" charset="0"/>
            </a:endParaRPr>
          </a:p>
        </p:txBody>
      </p:sp>
      <p:sp>
        <p:nvSpPr>
          <p:cNvPr id="12" name="مستطيل 11"/>
          <p:cNvSpPr/>
          <p:nvPr/>
        </p:nvSpPr>
        <p:spPr>
          <a:xfrm>
            <a:off x="2771775" y="2500313"/>
            <a:ext cx="1944688" cy="15001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400" b="1">
                <a:solidFill>
                  <a:schemeClr val="tx1"/>
                </a:solidFill>
                <a:latin typeface="Arial" pitchFamily="34" charset="0"/>
              </a:rPr>
              <a:t>يعد بمثابة منظم للسلوك</a:t>
            </a:r>
            <a:r>
              <a:rPr lang="en-US" sz="2400">
                <a:solidFill>
                  <a:schemeClr val="tx1"/>
                </a:solidFill>
                <a:latin typeface="Arial" pitchFamily="34" charset="0"/>
                <a:cs typeface="Arial" pitchFamily="34" charset="0"/>
              </a:rPr>
              <a:t> </a:t>
            </a:r>
            <a:endParaRPr lang="ar-SA" sz="2400">
              <a:solidFill>
                <a:schemeClr val="tx1"/>
              </a:solidFill>
              <a:latin typeface="Arial" pitchFamily="34" charset="0"/>
            </a:endParaRPr>
          </a:p>
        </p:txBody>
      </p:sp>
      <p:sp>
        <p:nvSpPr>
          <p:cNvPr id="13" name="مستطيل 12"/>
          <p:cNvSpPr/>
          <p:nvPr/>
        </p:nvSpPr>
        <p:spPr>
          <a:xfrm>
            <a:off x="179388" y="2500313"/>
            <a:ext cx="2376487" cy="164306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latin typeface="Arial" pitchFamily="34" charset="0"/>
              </a:rPr>
              <a:t>ولكن التعزيز </a:t>
            </a:r>
            <a:r>
              <a:rPr lang="ar-SA" sz="2000" b="1" dirty="0">
                <a:solidFill>
                  <a:srgbClr val="0000CC"/>
                </a:solidFill>
                <a:latin typeface="Arial" pitchFamily="34" charset="0"/>
              </a:rPr>
              <a:t>لا يستطيع أن يؤدى الوظيفية</a:t>
            </a:r>
            <a:r>
              <a:rPr lang="ar-SA" sz="2000" b="1" dirty="0">
                <a:solidFill>
                  <a:schemeClr val="tx1"/>
                </a:solidFill>
                <a:latin typeface="Arial" pitchFamily="34" charset="0"/>
              </a:rPr>
              <a:t> ا</a:t>
            </a:r>
            <a:r>
              <a:rPr lang="ar-SA" sz="2000" b="1" dirty="0">
                <a:solidFill>
                  <a:srgbClr val="0000CC"/>
                </a:solidFill>
                <a:latin typeface="Arial" pitchFamily="34" charset="0"/>
              </a:rPr>
              <a:t>لتنظيمية</a:t>
            </a:r>
            <a:r>
              <a:rPr lang="ar-SA" sz="2000" b="1" dirty="0">
                <a:solidFill>
                  <a:schemeClr val="tx1"/>
                </a:solidFill>
                <a:latin typeface="Arial" pitchFamily="34" charset="0"/>
              </a:rPr>
              <a:t> </a:t>
            </a:r>
            <a:r>
              <a:rPr lang="ar-SA" sz="2000" b="1" dirty="0">
                <a:solidFill>
                  <a:srgbClr val="FF0000"/>
                </a:solidFill>
                <a:latin typeface="Arial" pitchFamily="34" charset="0"/>
              </a:rPr>
              <a:t>دون الوظيفة المعلوماتية وتقييم</a:t>
            </a:r>
            <a:r>
              <a:rPr lang="ar-SA" sz="2000" b="1" dirty="0">
                <a:solidFill>
                  <a:schemeClr val="tx1"/>
                </a:solidFill>
                <a:latin typeface="Arial" pitchFamily="34" charset="0"/>
              </a:rPr>
              <a:t> الموقف بصورة معرفية.</a:t>
            </a:r>
          </a:p>
        </p:txBody>
      </p:sp>
      <p:sp>
        <p:nvSpPr>
          <p:cNvPr id="14" name="مستطيل 13"/>
          <p:cNvSpPr/>
          <p:nvPr/>
        </p:nvSpPr>
        <p:spPr>
          <a:xfrm>
            <a:off x="0" y="188913"/>
            <a:ext cx="8675688" cy="72548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000" b="1" dirty="0">
                <a:solidFill>
                  <a:srgbClr val="FF0000"/>
                </a:solidFill>
                <a:latin typeface="Arial" pitchFamily="34" charset="0"/>
              </a:rPr>
              <a:t>التعزيز</a:t>
            </a:r>
            <a:r>
              <a:rPr lang="ar-SA" sz="2000" b="1" dirty="0">
                <a:solidFill>
                  <a:srgbClr val="FF0000"/>
                </a:solidFill>
                <a:latin typeface="Arial" pitchFamily="34" charset="0"/>
              </a:rPr>
              <a:t> </a:t>
            </a:r>
            <a:r>
              <a:rPr lang="ar-SA" sz="2000" b="1" dirty="0">
                <a:solidFill>
                  <a:schemeClr val="tx1"/>
                </a:solidFill>
                <a:latin typeface="Arial" pitchFamily="34" charset="0"/>
              </a:rPr>
              <a:t>فى نظرية باندورا </a:t>
            </a:r>
            <a:r>
              <a:rPr lang="ar-SA" sz="2000" b="1" dirty="0">
                <a:solidFill>
                  <a:srgbClr val="FF0000"/>
                </a:solidFill>
                <a:latin typeface="Arial" pitchFamily="34" charset="0"/>
              </a:rPr>
              <a:t>ليس المحدد الرئيس للتعلم</a:t>
            </a:r>
            <a:r>
              <a:rPr lang="en-US" sz="2000" b="1" dirty="0">
                <a:solidFill>
                  <a:schemeClr val="tx1"/>
                </a:solidFill>
                <a:latin typeface="Arial" pitchFamily="34" charset="0"/>
                <a:cs typeface="Arial" pitchFamily="34" charset="0"/>
              </a:rPr>
              <a:t> </a:t>
            </a:r>
            <a:r>
              <a:rPr lang="ar-SA" sz="2000" b="1" dirty="0">
                <a:solidFill>
                  <a:schemeClr val="tx1"/>
                </a:solidFill>
                <a:latin typeface="Arial" pitchFamily="34" charset="0"/>
              </a:rPr>
              <a:t>ولكن التعزيز له دور جديد فى تحسين درجة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4294967295"/>
          </p:nvPr>
        </p:nvSpPr>
        <p:spPr>
          <a:xfrm>
            <a:off x="468313" y="1844675"/>
            <a:ext cx="8229600" cy="4525963"/>
          </a:xfrm>
        </p:spPr>
        <p:txBody>
          <a:bodyPr/>
          <a:lstStyle/>
          <a:p>
            <a:pPr eaLnBrk="1" hangingPunct="1">
              <a:buFont typeface="Wingdings 3" pitchFamily="18" charset="2"/>
              <a:buNone/>
            </a:pPr>
            <a:endParaRPr lang="ar-EG" smtClean="0"/>
          </a:p>
        </p:txBody>
      </p:sp>
      <p:sp>
        <p:nvSpPr>
          <p:cNvPr id="2" name="عنوان 1"/>
          <p:cNvSpPr>
            <a:spLocks noGrp="1"/>
          </p:cNvSpPr>
          <p:nvPr>
            <p:ph type="title" idx="4294967295"/>
          </p:nvPr>
        </p:nvSpPr>
        <p:spPr/>
        <p:txBody>
          <a:bodyPr rtlCol="0">
            <a:scene3d>
              <a:camera prst="orthographicFront"/>
              <a:lightRig rig="soft" dir="t"/>
            </a:scene3d>
            <a:sp3d prstMaterial="softEdge">
              <a:bevelT w="25400" h="25400"/>
            </a:sp3d>
          </a:bodyPr>
          <a:lstStyle/>
          <a:p>
            <a:pPr eaLnBrk="1" fontAlgn="auto" hangingPunct="1">
              <a:spcAft>
                <a:spcPts val="0"/>
              </a:spcAft>
              <a:defRPr/>
            </a:pPr>
            <a:endParaRPr lang="ar-SA" dirty="0">
              <a:solidFill>
                <a:srgbClr val="9900CC"/>
              </a:solidFill>
            </a:endParaRPr>
          </a:p>
        </p:txBody>
      </p:sp>
      <p:sp>
        <p:nvSpPr>
          <p:cNvPr id="4" name="سهم منحني إلى الأعلى 3"/>
          <p:cNvSpPr>
            <a:spLocks noChangeArrowheads="1"/>
          </p:cNvSpPr>
          <p:nvPr/>
        </p:nvSpPr>
        <p:spPr bwMode="auto">
          <a:xfrm flipV="1">
            <a:off x="5214938" y="4000500"/>
            <a:ext cx="2447925" cy="1150938"/>
          </a:xfrm>
          <a:custGeom>
            <a:avLst/>
            <a:gdLst>
              <a:gd name="T0" fmla="*/ 2160240 w 2448272"/>
              <a:gd name="T1" fmla="*/ 0 h 1152128"/>
              <a:gd name="T2" fmla="*/ 1872208 w 2448272"/>
              <a:gd name="T3" fmla="*/ 288032 h 1152128"/>
              <a:gd name="T4" fmla="*/ 0 w 2448272"/>
              <a:gd name="T5" fmla="*/ 1027461 h 1152128"/>
              <a:gd name="T6" fmla="*/ 1142453 w 2448272"/>
              <a:gd name="T7" fmla="*/ 1152128 h 1152128"/>
              <a:gd name="T8" fmla="*/ 2284906 w 2448272"/>
              <a:gd name="T9" fmla="*/ 720080 h 1152128"/>
              <a:gd name="T10" fmla="*/ 2448272 w 2448272"/>
              <a:gd name="T11" fmla="*/ 288032 h 1152128"/>
              <a:gd name="T12" fmla="*/ 17694720 60000 65536"/>
              <a:gd name="T13" fmla="*/ 11796480 60000 65536"/>
              <a:gd name="T14" fmla="*/ 11796480 60000 65536"/>
              <a:gd name="T15" fmla="*/ 5898240 60000 65536"/>
              <a:gd name="T16" fmla="*/ 0 60000 65536"/>
              <a:gd name="T17" fmla="*/ 0 60000 65536"/>
              <a:gd name="T18" fmla="*/ 0 w 2448272"/>
              <a:gd name="T19" fmla="*/ 902796 h 1152128"/>
              <a:gd name="T20" fmla="*/ 2284906 w 2448272"/>
              <a:gd name="T21" fmla="*/ 1152128 h 1152128"/>
            </a:gdLst>
            <a:ahLst/>
            <a:cxnLst>
              <a:cxn ang="T12">
                <a:pos x="T0" y="T1"/>
              </a:cxn>
              <a:cxn ang="T13">
                <a:pos x="T2" y="T3"/>
              </a:cxn>
              <a:cxn ang="T14">
                <a:pos x="T4" y="T5"/>
              </a:cxn>
              <a:cxn ang="T15">
                <a:pos x="T6" y="T7"/>
              </a:cxn>
              <a:cxn ang="T16">
                <a:pos x="T8" y="T9"/>
              </a:cxn>
              <a:cxn ang="T17">
                <a:pos x="T10" y="T11"/>
              </a:cxn>
            </a:cxnLst>
            <a:rect l="T18" t="T19" r="T20" b="T21"/>
            <a:pathLst>
              <a:path w="2448272" h="1152128">
                <a:moveTo>
                  <a:pt x="0" y="902796"/>
                </a:moveTo>
                <a:lnTo>
                  <a:pt x="2035574" y="902796"/>
                </a:lnTo>
                <a:lnTo>
                  <a:pt x="2035574" y="288032"/>
                </a:lnTo>
                <a:lnTo>
                  <a:pt x="1872208" y="288032"/>
                </a:lnTo>
                <a:lnTo>
                  <a:pt x="2160240" y="0"/>
                </a:lnTo>
                <a:lnTo>
                  <a:pt x="2448272" y="288032"/>
                </a:lnTo>
                <a:lnTo>
                  <a:pt x="2284906" y="288032"/>
                </a:lnTo>
                <a:lnTo>
                  <a:pt x="2284906" y="1152128"/>
                </a:lnTo>
                <a:lnTo>
                  <a:pt x="0" y="1152128"/>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5" name="سهم منحني إلى الأعلى 4"/>
          <p:cNvSpPr>
            <a:spLocks noChangeArrowheads="1"/>
          </p:cNvSpPr>
          <p:nvPr/>
        </p:nvSpPr>
        <p:spPr bwMode="auto">
          <a:xfrm rot="10800000">
            <a:off x="611188" y="4005263"/>
            <a:ext cx="4608512" cy="1079500"/>
          </a:xfrm>
          <a:custGeom>
            <a:avLst/>
            <a:gdLst>
              <a:gd name="T0" fmla="*/ 4338482 w 4608512"/>
              <a:gd name="T1" fmla="*/ 0 h 1080120"/>
              <a:gd name="T2" fmla="*/ 4068452 w 4608512"/>
              <a:gd name="T3" fmla="*/ 270030 h 1080120"/>
              <a:gd name="T4" fmla="*/ 0 w 4608512"/>
              <a:gd name="T5" fmla="*/ 945105 h 1080120"/>
              <a:gd name="T6" fmla="*/ 2236749 w 4608512"/>
              <a:gd name="T7" fmla="*/ 1080120 h 1080120"/>
              <a:gd name="T8" fmla="*/ 4473497 w 4608512"/>
              <a:gd name="T9" fmla="*/ 675075 h 1080120"/>
              <a:gd name="T10" fmla="*/ 4608512 w 4608512"/>
              <a:gd name="T11" fmla="*/ 270030 h 1080120"/>
              <a:gd name="T12" fmla="*/ 17694720 60000 65536"/>
              <a:gd name="T13" fmla="*/ 11796480 60000 65536"/>
              <a:gd name="T14" fmla="*/ 11796480 60000 65536"/>
              <a:gd name="T15" fmla="*/ 5898240 60000 65536"/>
              <a:gd name="T16" fmla="*/ 0 60000 65536"/>
              <a:gd name="T17" fmla="*/ 0 60000 65536"/>
              <a:gd name="T18" fmla="*/ 0 w 4608512"/>
              <a:gd name="T19" fmla="*/ 810090 h 1080120"/>
              <a:gd name="T20" fmla="*/ 4473497 w 4608512"/>
              <a:gd name="T21" fmla="*/ 1080120 h 1080120"/>
            </a:gdLst>
            <a:ahLst/>
            <a:cxnLst>
              <a:cxn ang="T12">
                <a:pos x="T0" y="T1"/>
              </a:cxn>
              <a:cxn ang="T13">
                <a:pos x="T2" y="T3"/>
              </a:cxn>
              <a:cxn ang="T14">
                <a:pos x="T4" y="T5"/>
              </a:cxn>
              <a:cxn ang="T15">
                <a:pos x="T6" y="T7"/>
              </a:cxn>
              <a:cxn ang="T16">
                <a:pos x="T8" y="T9"/>
              </a:cxn>
              <a:cxn ang="T17">
                <a:pos x="T10" y="T11"/>
              </a:cxn>
            </a:cxnLst>
            <a:rect l="T18" t="T19" r="T20" b="T21"/>
            <a:pathLst>
              <a:path w="4608512" h="1080120">
                <a:moveTo>
                  <a:pt x="0" y="810090"/>
                </a:moveTo>
                <a:lnTo>
                  <a:pt x="4203467" y="810090"/>
                </a:lnTo>
                <a:lnTo>
                  <a:pt x="4203467" y="270030"/>
                </a:lnTo>
                <a:lnTo>
                  <a:pt x="4068452" y="270030"/>
                </a:lnTo>
                <a:lnTo>
                  <a:pt x="4338482" y="0"/>
                </a:lnTo>
                <a:lnTo>
                  <a:pt x="4608512" y="270030"/>
                </a:lnTo>
                <a:lnTo>
                  <a:pt x="4473497" y="270030"/>
                </a:lnTo>
                <a:lnTo>
                  <a:pt x="4473497" y="1080120"/>
                </a:lnTo>
                <a:lnTo>
                  <a:pt x="0" y="1080120"/>
                </a:lnTo>
                <a:close/>
              </a:path>
            </a:pathLst>
          </a:custGeom>
          <a:solidFill>
            <a:schemeClr val="accent1"/>
          </a:solidFill>
          <a:ln w="55000" cmpd="thickThin" algn="ctr">
            <a:solidFill>
              <a:srgbClr val="1E768C"/>
            </a:solidFill>
            <a:miter lim="800000"/>
            <a:headEnd/>
            <a:tailEnd/>
          </a:ln>
        </p:spPr>
        <p:txBody>
          <a:bodyPr rot="10800000" anchor="ctr"/>
          <a:lstStyle/>
          <a:p>
            <a:pPr algn="ctr" rtl="1" fontAlgn="auto">
              <a:spcBef>
                <a:spcPts val="0"/>
              </a:spcBef>
              <a:spcAft>
                <a:spcPts val="0"/>
              </a:spcAft>
              <a:defRPr/>
            </a:pPr>
            <a:endParaRPr lang="ar-SA">
              <a:solidFill>
                <a:schemeClr val="lt1"/>
              </a:solidFill>
              <a:latin typeface="+mn-lt"/>
              <a:cs typeface="+mn-cs"/>
            </a:endParaRPr>
          </a:p>
        </p:txBody>
      </p:sp>
      <p:sp>
        <p:nvSpPr>
          <p:cNvPr id="7" name="سهم للأسفل 6"/>
          <p:cNvSpPr/>
          <p:nvPr/>
        </p:nvSpPr>
        <p:spPr>
          <a:xfrm>
            <a:off x="3492500" y="1268413"/>
            <a:ext cx="485775"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SA"/>
          </a:p>
        </p:txBody>
      </p:sp>
      <p:sp>
        <p:nvSpPr>
          <p:cNvPr id="9" name="مستطيل 8"/>
          <p:cNvSpPr/>
          <p:nvPr/>
        </p:nvSpPr>
        <p:spPr>
          <a:xfrm rot="10800000" flipV="1">
            <a:off x="5543550" y="1268413"/>
            <a:ext cx="3600450" cy="17287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ar-SA" sz="2400" b="1" dirty="0">
              <a:solidFill>
                <a:srgbClr val="C00000"/>
              </a:solidFill>
            </a:endParaRPr>
          </a:p>
          <a:p>
            <a:pPr algn="ctr" rtl="1">
              <a:defRPr/>
            </a:pPr>
            <a:endParaRPr lang="ar-SA" sz="2400" b="1" dirty="0">
              <a:solidFill>
                <a:srgbClr val="C00000"/>
              </a:solidFill>
            </a:endParaRPr>
          </a:p>
          <a:p>
            <a:pPr algn="ctr" rtl="1">
              <a:defRPr/>
            </a:pPr>
            <a:r>
              <a:rPr lang="ar-EG" b="1" dirty="0">
                <a:solidFill>
                  <a:schemeClr val="tx1"/>
                </a:solidFill>
                <a:latin typeface="Arial" pitchFamily="34" charset="0"/>
              </a:rPr>
              <a:t>كأشارة ذات أهمية لوظيفة التمثيل المعرفى للمعلومات</a:t>
            </a:r>
            <a:r>
              <a:rPr lang="en-US" dirty="0">
                <a:solidFill>
                  <a:schemeClr val="tx1"/>
                </a:solidFill>
                <a:latin typeface="Arial" pitchFamily="34" charset="0"/>
                <a:cs typeface="Arial" pitchFamily="34" charset="0"/>
              </a:rPr>
              <a:t> </a:t>
            </a:r>
            <a:endParaRPr lang="ar-SA" b="1" dirty="0">
              <a:solidFill>
                <a:srgbClr val="C00000"/>
              </a:solidFill>
            </a:endParaRPr>
          </a:p>
          <a:p>
            <a:pPr algn="ctr" rtl="1">
              <a:defRPr/>
            </a:pPr>
            <a:endParaRPr lang="ar-SA" sz="2400" b="1" dirty="0">
              <a:solidFill>
                <a:srgbClr val="C00000"/>
              </a:solidFill>
            </a:endParaRPr>
          </a:p>
        </p:txBody>
      </p:sp>
      <p:sp>
        <p:nvSpPr>
          <p:cNvPr id="12" name="مستطيل 11"/>
          <p:cNvSpPr/>
          <p:nvPr/>
        </p:nvSpPr>
        <p:spPr>
          <a:xfrm>
            <a:off x="6300788" y="5300663"/>
            <a:ext cx="1944687" cy="112871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الاستجابه الإدراكية للتعلم </a:t>
            </a:r>
            <a:endParaRPr lang="ar-SA" sz="2400" b="1">
              <a:solidFill>
                <a:schemeClr val="tx1"/>
              </a:solidFill>
              <a:latin typeface="Arial" pitchFamily="34" charset="0"/>
            </a:endParaRPr>
          </a:p>
        </p:txBody>
      </p:sp>
      <p:sp>
        <p:nvSpPr>
          <p:cNvPr id="13" name="مستطيل 12"/>
          <p:cNvSpPr/>
          <p:nvPr/>
        </p:nvSpPr>
        <p:spPr>
          <a:xfrm>
            <a:off x="206375" y="5157788"/>
            <a:ext cx="1944688" cy="120015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EG" sz="2400" b="1">
                <a:solidFill>
                  <a:schemeClr val="tx1"/>
                </a:solidFill>
                <a:latin typeface="Arial" pitchFamily="34" charset="0"/>
              </a:rPr>
              <a:t>والعمليات السلوكية</a:t>
            </a:r>
            <a:r>
              <a:rPr lang="en-US" sz="2400">
                <a:solidFill>
                  <a:schemeClr val="tx1"/>
                </a:solidFill>
                <a:latin typeface="Arial" pitchFamily="34" charset="0"/>
                <a:cs typeface="Arial" pitchFamily="34" charset="0"/>
              </a:rPr>
              <a:t> </a:t>
            </a:r>
            <a:endParaRPr lang="ar-SA" sz="2400">
              <a:solidFill>
                <a:schemeClr val="tx1"/>
              </a:solidFill>
              <a:latin typeface="Arial" pitchFamily="34" charset="0"/>
            </a:endParaRPr>
          </a:p>
        </p:txBody>
      </p:sp>
      <p:sp>
        <p:nvSpPr>
          <p:cNvPr id="14" name="مستطيل 13"/>
          <p:cNvSpPr/>
          <p:nvPr/>
        </p:nvSpPr>
        <p:spPr>
          <a:xfrm>
            <a:off x="468313" y="260350"/>
            <a:ext cx="8280400" cy="93662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3600" b="1">
                <a:solidFill>
                  <a:schemeClr val="tx1"/>
                </a:solidFill>
                <a:latin typeface="Arial" pitchFamily="34" charset="0"/>
              </a:rPr>
              <a:t>كما استخدم باندورا مصطلح</a:t>
            </a:r>
            <a:r>
              <a:rPr lang="en-US" sz="3600" b="1">
                <a:solidFill>
                  <a:schemeClr val="tx1"/>
                </a:solidFill>
                <a:latin typeface="Arial" pitchFamily="34" charset="0"/>
                <a:cs typeface="Arial" pitchFamily="34" charset="0"/>
              </a:rPr>
              <a:t>) </a:t>
            </a:r>
            <a:r>
              <a:rPr lang="ar-EG" sz="3600" b="1">
                <a:solidFill>
                  <a:schemeClr val="tx1"/>
                </a:solidFill>
                <a:latin typeface="Arial" pitchFamily="34" charset="0"/>
              </a:rPr>
              <a:t> التوسط) </a:t>
            </a:r>
            <a:r>
              <a:rPr lang="ar-EG" sz="3200" b="1">
                <a:solidFill>
                  <a:schemeClr val="tx1"/>
                </a:solidFill>
                <a:latin typeface="Arial" pitchFamily="34" charset="0"/>
              </a:rPr>
              <a:t>للوصف فى نظريتة</a:t>
            </a:r>
            <a:r>
              <a:rPr lang="en-US" sz="3200" b="1">
                <a:solidFill>
                  <a:schemeClr val="tx1"/>
                </a:solidFill>
                <a:latin typeface="Arial" pitchFamily="34" charset="0"/>
                <a:cs typeface="Arial" pitchFamily="34" charset="0"/>
              </a:rPr>
              <a:t> </a:t>
            </a:r>
            <a:r>
              <a:rPr lang="ar-EG" sz="3200" b="1">
                <a:solidFill>
                  <a:schemeClr val="tx1"/>
                </a:solidFill>
                <a:latin typeface="Arial" pitchFamily="34" charset="0"/>
              </a:rPr>
              <a:t> </a:t>
            </a:r>
            <a:endParaRPr lang="ar-SA" sz="3200" b="1">
              <a:solidFill>
                <a:schemeClr val="tx1"/>
              </a:solidFill>
              <a:latin typeface="Arial" pitchFamily="34" charset="0"/>
            </a:endParaRPr>
          </a:p>
        </p:txBody>
      </p:sp>
      <p:sp>
        <p:nvSpPr>
          <p:cNvPr id="17419" name="Oval 11"/>
          <p:cNvSpPr>
            <a:spLocks noChangeArrowheads="1"/>
          </p:cNvSpPr>
          <p:nvPr/>
        </p:nvSpPr>
        <p:spPr bwMode="auto">
          <a:xfrm>
            <a:off x="2143125" y="2286000"/>
            <a:ext cx="3240088" cy="1295400"/>
          </a:xfrm>
          <a:prstGeom prst="ellipse">
            <a:avLst/>
          </a:prstGeom>
          <a:solidFill>
            <a:schemeClr val="accent1"/>
          </a:solidFill>
          <a:ln w="9525">
            <a:solidFill>
              <a:schemeClr val="tx1"/>
            </a:solidFill>
            <a:round/>
            <a:headEnd/>
            <a:tailEnd/>
          </a:ln>
        </p:spPr>
        <p:txBody>
          <a:bodyPr wrap="none" anchor="ctr"/>
          <a:lstStyle/>
          <a:p>
            <a:pPr algn="ctr"/>
            <a:r>
              <a:rPr lang="ar-EG" sz="2400" b="1">
                <a:solidFill>
                  <a:schemeClr val="bg1"/>
                </a:solidFill>
              </a:rPr>
              <a:t>فالتمثيلات العقلية تتوسط</a:t>
            </a:r>
          </a:p>
          <a:p>
            <a:pPr algn="ctr"/>
            <a:r>
              <a:rPr lang="ar-EG" sz="2400" b="1">
                <a:solidFill>
                  <a:schemeClr val="bg1"/>
                </a:solidFill>
              </a:rPr>
              <a:t>ما بين</a:t>
            </a:r>
            <a:r>
              <a:rPr lang="en-US">
                <a:solidFill>
                  <a:schemeClr val="bg1"/>
                </a:solidFill>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1313</TotalTime>
  <Words>1667</Words>
  <Application>Microsoft Office PowerPoint</Application>
  <PresentationFormat>On-screen Show (4:3)</PresentationFormat>
  <Paragraphs>248</Paragraphs>
  <Slides>31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Arial</vt:lpstr>
      <vt:lpstr>Lucida Sans Unicode</vt:lpstr>
      <vt:lpstr>Wingdings 3</vt:lpstr>
      <vt:lpstr>Verdana</vt:lpstr>
      <vt:lpstr>Wingdings 2</vt:lpstr>
      <vt:lpstr>Calibri</vt:lpstr>
      <vt:lpstr>Arabic Transparent</vt:lpstr>
      <vt:lpstr>Times New Roman</vt:lpstr>
      <vt:lpstr>Simplified Arabic</vt:lpstr>
      <vt:lpstr>Gill Sans MT</vt:lpstr>
      <vt:lpstr>Majalla UI</vt:lpstr>
      <vt:lpstr>ملتقى</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المفاهيم الأساسية</vt:lpstr>
      <vt:lpstr>Slide 23</vt:lpstr>
      <vt:lpstr>Slide 24</vt:lpstr>
      <vt:lpstr>Slide 25</vt:lpstr>
      <vt:lpstr>تتأثر عملية النمذجة أو التعلم بالملاحظة بعدة عوامل</vt:lpstr>
      <vt:lpstr>عوامل تتعلق بالفرد الملاحظ ومنها::</vt:lpstr>
      <vt:lpstr>عوامل تتعلق بالنموذج الملاحظ ومنها:</vt:lpstr>
      <vt:lpstr>عوامل تتعلق بالنموذج بالظروف البيئية أو المحددات الموقفية للتعلم ومنها:</vt:lpstr>
      <vt:lpstr>Slide 30</vt:lpstr>
      <vt:lpstr>اسهامات النظرية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للالل</dc:title>
  <dc:creator>new</dc:creator>
  <cp:lastModifiedBy>DR. MAHA SOROUR</cp:lastModifiedBy>
  <cp:revision>103</cp:revision>
  <dcterms:created xsi:type="dcterms:W3CDTF">2010-10-25T18:01:53Z</dcterms:created>
  <dcterms:modified xsi:type="dcterms:W3CDTF">2020-03-20T08:33:23Z</dcterms:modified>
</cp:coreProperties>
</file>